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2.xml" ContentType="application/inkml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ink/ink3.xml" ContentType="application/inkml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98" r:id="rId4"/>
    <p:sldId id="280" r:id="rId5"/>
    <p:sldId id="282" r:id="rId6"/>
    <p:sldId id="286" r:id="rId7"/>
    <p:sldId id="289" r:id="rId8"/>
    <p:sldId id="293" r:id="rId9"/>
    <p:sldId id="295" r:id="rId10"/>
    <p:sldId id="297" r:id="rId11"/>
    <p:sldId id="278" r:id="rId12"/>
    <p:sldId id="283" r:id="rId13"/>
    <p:sldId id="281" r:id="rId14"/>
    <p:sldId id="300" r:id="rId15"/>
    <p:sldId id="285" r:id="rId16"/>
    <p:sldId id="262" r:id="rId17"/>
    <p:sldId id="334" r:id="rId18"/>
    <p:sldId id="333" r:id="rId19"/>
    <p:sldId id="294" r:id="rId20"/>
    <p:sldId id="284" r:id="rId21"/>
    <p:sldId id="299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3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666666"/>
    <a:srgbClr val="474747"/>
    <a:srgbClr val="222222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FD4443E-F989-4FC4-A0C8-D5A2AF1F390B}" styleName="어두운 스타일 1 - 강조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 snapToGrid="0">
      <p:cViewPr varScale="1">
        <p:scale>
          <a:sx n="81" d="100"/>
          <a:sy n="81" d="100"/>
        </p:scale>
        <p:origin x="76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/>
      <dgm:spPr/>
      <dgm:t>
        <a:bodyPr/>
        <a:lstStyle/>
        <a:p>
          <a:pPr latinLnBrk="1"/>
          <a:r>
            <a:rPr lang="ko-KR" altLang="en-US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2017311-F9EB-4F1B-BE6A-EAB1F6D5F458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792578A3-CEB7-4E99-B706-0B7711C71B7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심연</a:t>
          </a:r>
        </a:p>
      </dgm:t>
    </dgm:pt>
    <dgm:pt modelId="{23B687E8-BA71-4A31-985B-1598D1B1733D}" type="par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8AB3F6E-0375-4870-97A8-411D86533775}" type="sib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C7F345F-48AD-4498-A269-2BA740F64215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게임이 시작되는 지점</a:t>
          </a:r>
          <a:r>
            <a:rPr lang="en-US" altLang="ko-KR" sz="1100" dirty="0"/>
            <a:t>, </a:t>
          </a:r>
          <a:r>
            <a:rPr lang="ko-KR" altLang="en-US" sz="1100" dirty="0"/>
            <a:t>스토리의 시작과 튜토리얼을 진행하는 곳이다</a:t>
          </a:r>
          <a:r>
            <a:rPr lang="en-US" altLang="ko-KR" sz="1100" dirty="0"/>
            <a:t>.</a:t>
          </a:r>
          <a:r>
            <a:rPr lang="ko-KR" altLang="en-US" sz="1100" dirty="0"/>
            <a:t>  </a:t>
          </a:r>
          <a:r>
            <a:rPr lang="en-US" altLang="ko-KR" sz="1100" dirty="0"/>
            <a:t> </a:t>
          </a:r>
          <a:endParaRPr lang="ko-KR" altLang="en-US" sz="1100" dirty="0"/>
        </a:p>
      </dgm:t>
    </dgm:pt>
    <dgm:pt modelId="{CEEB1095-8169-413C-B90F-3C02EAFF37B7}" type="par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06FD3F2E-75DF-4BAE-B235-00D2F41DAF46}" type="sib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2F5057A7-659A-41B8-8FC7-213EEB88A7C2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내부의 형체가 낡고 오래된 모습을 하고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054F869-7E96-4322-ADE1-B35EF7028F15}" type="par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FFAAB2C4-11D1-4ACA-A86F-86BFFBD59133}" type="sib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B32379B4-9049-4449-AB6B-852D2224E58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하층</a:t>
          </a:r>
        </a:p>
      </dgm:t>
    </dgm:pt>
    <dgm:pt modelId="{763DC19C-B362-4DD7-8FA6-2B37D419DB7A}" type="par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3D57529C-FDBC-492D-BE92-A4943546F210}" type="sib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567C5ABA-E0CB-4749-A1FB-8B055427387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초반부</a:t>
          </a:r>
          <a:r>
            <a:rPr lang="en-US" altLang="ko-KR" sz="1100" dirty="0"/>
            <a:t>, </a:t>
          </a:r>
          <a:r>
            <a:rPr lang="ko-KR" altLang="en-US" sz="1100" dirty="0"/>
            <a:t>비교적 약한 망령이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12C0FAA7-0396-486C-9F91-BD332B8E87A6}" type="par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573A5B08-C0F1-4B3C-81AA-8C31A680027D}" type="sib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66010180-859E-4440-9057-A8F4F493E2BB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비교적 어둡고 습한 느낌을 연출한다</a:t>
          </a:r>
          <a:r>
            <a:rPr lang="en-US" altLang="ko-KR" sz="1100" dirty="0"/>
            <a:t>. </a:t>
          </a:r>
          <a:r>
            <a:rPr lang="ko-KR" altLang="en-US" sz="1100" dirty="0"/>
            <a:t>푸른 불꽃 등을 배치해 분위기를 연출한다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0D804EB0-3A47-4B3D-A4AA-F9278AA2D07C}" type="par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7ECE3A10-D838-4FF1-AD5C-C44CD348315F}" type="sib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8E649A14-F0BE-4CCE-B637-50996AD0BF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중심부</a:t>
          </a:r>
        </a:p>
      </dgm:t>
    </dgm:pt>
    <dgm:pt modelId="{C967384D-669B-464D-AFC3-D6F526B395FC}" type="par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B0DFF128-B13C-4A21-BD3A-38C2C11F09F5}" type="sib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F56A75B3-1BF5-4AAB-8CB8-0A8A8D92806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기둥 사이로 하늘이 보이도록 디자인하며</a:t>
          </a:r>
          <a:r>
            <a:rPr lang="en-US" altLang="ko-KR" sz="1100" dirty="0"/>
            <a:t>, </a:t>
          </a:r>
          <a:r>
            <a:rPr lang="ko-KR" altLang="en-US" sz="1100" dirty="0"/>
            <a:t>화면 상부에서 빛이 내리쬐는 효과를 준다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4EABE1A-3B20-45BF-B418-42899DA8543E}" type="par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4B607B7B-1B46-4BED-82EC-5B6460D5DE08}" type="sib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B88DF305-6B87-4F1C-A223-08A03725906E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중반부</a:t>
          </a:r>
          <a:r>
            <a:rPr lang="en-US" altLang="ko-KR" sz="1100" dirty="0"/>
            <a:t>,  </a:t>
          </a:r>
          <a:r>
            <a:rPr lang="ko-KR" altLang="en-US" sz="1100" dirty="0"/>
            <a:t>데몬</a:t>
          </a:r>
          <a:r>
            <a:rPr lang="en-US" altLang="ko-KR" sz="1100" dirty="0"/>
            <a:t>, </a:t>
          </a:r>
          <a:r>
            <a:rPr lang="ko-KR" altLang="en-US" sz="1100" dirty="0"/>
            <a:t>하급 천사 등의 몬스터가 출현하고  스토리의 분기가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D1D221A-AFEA-4B4B-9BFC-D61652FC7B43}" type="par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E03DE63F-6E63-4BA9-86A4-EEDC169B0DEE}" type="sib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722117F1-8F99-4B12-AAC6-B79E5BC3AB10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내부가 얼어붙어 차가운 분위기를 연출한다</a:t>
          </a:r>
          <a:r>
            <a:rPr lang="en-US" altLang="ko-KR" sz="1100" dirty="0"/>
            <a:t>. </a:t>
          </a:r>
          <a:r>
            <a:rPr lang="ko-KR" altLang="en-US" sz="1100" dirty="0"/>
            <a:t>플레이어가 조금 미끄러지는 특징이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2884F7FB-5F51-46FC-AA9F-9F5955A4D3E9}" type="par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AFE4BCE9-D229-43D0-B9E4-1001CE1E3E67}" type="sib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B3EBBE12-4A21-4474-BEA2-CDB84E31C160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상층</a:t>
          </a:r>
        </a:p>
      </dgm:t>
    </dgm:pt>
    <dgm:pt modelId="{FB0D4924-FF44-4788-9B1D-ED06543FC1D5}" type="par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BE7D9592-3774-4562-906C-D60B56C384FD}" type="sib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01C1BCB8-3337-4744-9A20-58396749BA1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후반부</a:t>
          </a:r>
          <a:r>
            <a:rPr lang="en-US" altLang="ko-KR" sz="1100" dirty="0"/>
            <a:t>, </a:t>
          </a:r>
          <a:r>
            <a:rPr lang="ko-KR" altLang="en-US" sz="1100" dirty="0"/>
            <a:t>천사 몬스터가 본격적으로 출현하고 일반 엔딩을 볼 수 있는 지점이다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C2972B84-14A0-430F-9B25-59EEBAD64F50}" type="par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B6CB58FE-D07E-467A-A7B4-91CE43834871}" type="sib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A5C69E38-AA23-44DB-96E6-C75E4BF15AB9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히든</a:t>
          </a:r>
          <a:r>
            <a:rPr lang="ko-KR" altLang="en-US" sz="1600" dirty="0"/>
            <a:t> 스테이지</a:t>
          </a:r>
          <a:r>
            <a:rPr lang="en-US" altLang="ko-KR" sz="1600" dirty="0"/>
            <a:t>(</a:t>
          </a:r>
          <a:r>
            <a:rPr lang="ko-KR" altLang="en-US" sz="1600" dirty="0"/>
            <a:t>천계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651CB08F-5DF5-494A-916B-D1AF8A2DCB73}" type="sib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E64BF573-50EA-4F65-843C-D138065E9236}" type="par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FC0FB1C3-536D-4562-856B-08BFEBA1C478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조건 충족 시 진행 할 수 있는 스테이지</a:t>
          </a:r>
          <a:r>
            <a:rPr lang="en-US" altLang="ko-KR" sz="1100" dirty="0"/>
            <a:t>, </a:t>
          </a:r>
          <a:r>
            <a:rPr lang="ko-KR" altLang="en-US" sz="1100" dirty="0" err="1"/>
            <a:t>히든</a:t>
          </a:r>
          <a:r>
            <a:rPr lang="ko-KR" altLang="en-US" sz="1100" dirty="0"/>
            <a:t> 엔딩을 볼 수 있는 장소이다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5BC8C35-3211-4954-9731-CB2BC8EBFE03}" type="sib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D036A491-6A67-43E6-93A8-AE4B299F140D}" type="par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8FCE80D7-8B82-4457-9706-9C585C3BFD54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최상층으로</a:t>
          </a:r>
          <a:r>
            <a:rPr lang="en-US" altLang="ko-KR" sz="1100" dirty="0"/>
            <a:t>, </a:t>
          </a:r>
          <a:r>
            <a:rPr lang="ko-KR" altLang="en-US" sz="1100" dirty="0"/>
            <a:t>기둥 배경 뒤로 잠식되어가는 천계를 묘사한다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EACF7491-ED3C-4176-B811-043838889541}" type="sib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F25D56F5-717A-42FC-8A51-9C06EBB28569}" type="par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A6B38B1D-EF47-4C39-973B-F8CFDD21D2C6}" type="pres">
      <dgm:prSet presAssocID="{F2017311-F9EB-4F1B-BE6A-EAB1F6D5F458}" presName="Name0" presStyleCnt="0">
        <dgm:presLayoutVars>
          <dgm:dir/>
          <dgm:animLvl val="lvl"/>
          <dgm:resizeHandles val="exact"/>
        </dgm:presLayoutVars>
      </dgm:prSet>
      <dgm:spPr/>
    </dgm:pt>
    <dgm:pt modelId="{82F5238D-C1CF-42BE-AAB6-873C97EB9CF9}" type="pres">
      <dgm:prSet presAssocID="{792578A3-CEB7-4E99-B706-0B7711C71B7A}" presName="linNode" presStyleCnt="0"/>
      <dgm:spPr/>
    </dgm:pt>
    <dgm:pt modelId="{21F8BB86-1918-41E3-9FB2-A223811BAA4C}" type="pres">
      <dgm:prSet presAssocID="{792578A3-CEB7-4E99-B706-0B7711C71B7A}" presName="parentText" presStyleLbl="node1" presStyleIdx="0" presStyleCnt="5" custScaleX="74426">
        <dgm:presLayoutVars>
          <dgm:chMax val="1"/>
          <dgm:bulletEnabled val="1"/>
        </dgm:presLayoutVars>
      </dgm:prSet>
      <dgm:spPr/>
    </dgm:pt>
    <dgm:pt modelId="{197D3025-E696-4038-80FF-643F0AD6721A}" type="pres">
      <dgm:prSet presAssocID="{792578A3-CEB7-4E99-B706-0B7711C71B7A}" presName="descendantText" presStyleLbl="alignAccFollowNode1" presStyleIdx="0" presStyleCnt="5" custScaleX="122705">
        <dgm:presLayoutVars>
          <dgm:bulletEnabled val="1"/>
        </dgm:presLayoutVars>
      </dgm:prSet>
      <dgm:spPr/>
    </dgm:pt>
    <dgm:pt modelId="{ED16B028-52FD-44C1-91E5-B33810EB8E1B}" type="pres">
      <dgm:prSet presAssocID="{98AB3F6E-0375-4870-97A8-411D86533775}" presName="sp" presStyleCnt="0"/>
      <dgm:spPr/>
    </dgm:pt>
    <dgm:pt modelId="{590B8630-E2AD-4C93-B66A-D8C004BDB30B}" type="pres">
      <dgm:prSet presAssocID="{B32379B4-9049-4449-AB6B-852D2224E584}" presName="linNode" presStyleCnt="0"/>
      <dgm:spPr/>
    </dgm:pt>
    <dgm:pt modelId="{82D75792-07B3-49CD-964B-174559EFACFE}" type="pres">
      <dgm:prSet presAssocID="{B32379B4-9049-4449-AB6B-852D2224E584}" presName="parentText" presStyleLbl="node1" presStyleIdx="1" presStyleCnt="5" custScaleX="74426">
        <dgm:presLayoutVars>
          <dgm:chMax val="1"/>
          <dgm:bulletEnabled val="1"/>
        </dgm:presLayoutVars>
      </dgm:prSet>
      <dgm:spPr/>
    </dgm:pt>
    <dgm:pt modelId="{BA4989DA-CAF1-460E-9B39-C515A835BE8B}" type="pres">
      <dgm:prSet presAssocID="{B32379B4-9049-4449-AB6B-852D2224E584}" presName="descendantText" presStyleLbl="alignAccFollowNode1" presStyleIdx="1" presStyleCnt="5" custScaleX="122705">
        <dgm:presLayoutVars>
          <dgm:bulletEnabled val="1"/>
        </dgm:presLayoutVars>
      </dgm:prSet>
      <dgm:spPr/>
    </dgm:pt>
    <dgm:pt modelId="{797C408A-42D8-438E-8833-D2C0FED50075}" type="pres">
      <dgm:prSet presAssocID="{3D57529C-FDBC-492D-BE92-A4943546F210}" presName="sp" presStyleCnt="0"/>
      <dgm:spPr/>
    </dgm:pt>
    <dgm:pt modelId="{30D6E0D1-7B80-4F52-8B1E-2766F0C5903F}" type="pres">
      <dgm:prSet presAssocID="{8E649A14-F0BE-4CCE-B637-50996AD0BF2A}" presName="linNode" presStyleCnt="0"/>
      <dgm:spPr/>
    </dgm:pt>
    <dgm:pt modelId="{6A5ECE59-4AD1-4072-B474-D2688BA4EAD9}" type="pres">
      <dgm:prSet presAssocID="{8E649A14-F0BE-4CCE-B637-50996AD0BF2A}" presName="parentText" presStyleLbl="node1" presStyleIdx="2" presStyleCnt="5" custScaleX="74426">
        <dgm:presLayoutVars>
          <dgm:chMax val="1"/>
          <dgm:bulletEnabled val="1"/>
        </dgm:presLayoutVars>
      </dgm:prSet>
      <dgm:spPr/>
    </dgm:pt>
    <dgm:pt modelId="{E189F43A-C3CF-4CBD-AFD5-A71D2DD6CEF3}" type="pres">
      <dgm:prSet presAssocID="{8E649A14-F0BE-4CCE-B637-50996AD0BF2A}" presName="descendantText" presStyleLbl="alignAccFollowNode1" presStyleIdx="2" presStyleCnt="5" custScaleX="122705">
        <dgm:presLayoutVars>
          <dgm:bulletEnabled val="1"/>
        </dgm:presLayoutVars>
      </dgm:prSet>
      <dgm:spPr/>
    </dgm:pt>
    <dgm:pt modelId="{85F85786-C291-49C6-AB51-C989A28E8EDD}" type="pres">
      <dgm:prSet presAssocID="{B0DFF128-B13C-4A21-BD3A-38C2C11F09F5}" presName="sp" presStyleCnt="0"/>
      <dgm:spPr/>
    </dgm:pt>
    <dgm:pt modelId="{3B2CEBEC-6983-410E-8340-CF26033AE6AD}" type="pres">
      <dgm:prSet presAssocID="{B3EBBE12-4A21-4474-BEA2-CDB84E31C160}" presName="linNode" presStyleCnt="0"/>
      <dgm:spPr/>
    </dgm:pt>
    <dgm:pt modelId="{D4DB5BE1-0AE4-4053-BD88-20F701CB13C5}" type="pres">
      <dgm:prSet presAssocID="{B3EBBE12-4A21-4474-BEA2-CDB84E31C160}" presName="parentText" presStyleLbl="node1" presStyleIdx="3" presStyleCnt="5" custScaleX="74426">
        <dgm:presLayoutVars>
          <dgm:chMax val="1"/>
          <dgm:bulletEnabled val="1"/>
        </dgm:presLayoutVars>
      </dgm:prSet>
      <dgm:spPr/>
    </dgm:pt>
    <dgm:pt modelId="{5AAA7805-4871-4BCD-ABDF-E656F3D9F90A}" type="pres">
      <dgm:prSet presAssocID="{B3EBBE12-4A21-4474-BEA2-CDB84E31C160}" presName="descendantText" presStyleLbl="alignAccFollowNode1" presStyleIdx="3" presStyleCnt="5" custScaleX="122705">
        <dgm:presLayoutVars>
          <dgm:bulletEnabled val="1"/>
        </dgm:presLayoutVars>
      </dgm:prSet>
      <dgm:spPr/>
    </dgm:pt>
    <dgm:pt modelId="{1F8E5BD4-06C2-4B88-AC9D-3D4BAD409389}" type="pres">
      <dgm:prSet presAssocID="{BE7D9592-3774-4562-906C-D60B56C384FD}" presName="sp" presStyleCnt="0"/>
      <dgm:spPr/>
    </dgm:pt>
    <dgm:pt modelId="{DB151557-A3B5-4840-9A91-55648E9F1063}" type="pres">
      <dgm:prSet presAssocID="{A5C69E38-AA23-44DB-96E6-C75E4BF15AB9}" presName="linNode" presStyleCnt="0"/>
      <dgm:spPr/>
    </dgm:pt>
    <dgm:pt modelId="{8635371D-08E1-4751-9ED2-2055F98925A1}" type="pres">
      <dgm:prSet presAssocID="{A5C69E38-AA23-44DB-96E6-C75E4BF15AB9}" presName="parentText" presStyleLbl="node1" presStyleIdx="4" presStyleCnt="5" custScaleX="74426">
        <dgm:presLayoutVars>
          <dgm:chMax val="1"/>
          <dgm:bulletEnabled val="1"/>
        </dgm:presLayoutVars>
      </dgm:prSet>
      <dgm:spPr/>
    </dgm:pt>
    <dgm:pt modelId="{EB00DAA1-4CF4-4361-81C8-DF98E66DAC7B}" type="pres">
      <dgm:prSet presAssocID="{A5C69E38-AA23-44DB-96E6-C75E4BF15AB9}" presName="descendantText" presStyleLbl="alignAccFollowNode1" presStyleIdx="4" presStyleCnt="5" custScaleX="122705">
        <dgm:presLayoutVars>
          <dgm:bulletEnabled val="1"/>
        </dgm:presLayoutVars>
      </dgm:prSet>
      <dgm:spPr/>
    </dgm:pt>
  </dgm:ptLst>
  <dgm:cxnLst>
    <dgm:cxn modelId="{EE991C03-652C-4A1A-A1C5-C68A81C96215}" type="presOf" srcId="{2F5057A7-659A-41B8-8FC7-213EEB88A7C2}" destId="{197D3025-E696-4038-80FF-643F0AD6721A}" srcOrd="0" destOrd="1" presId="urn:microsoft.com/office/officeart/2005/8/layout/vList5"/>
    <dgm:cxn modelId="{F3348F06-AA2E-417F-A0DC-535F451DD767}" type="presOf" srcId="{722117F1-8F99-4B12-AAC6-B79E5BC3AB10}" destId="{E189F43A-C3CF-4CBD-AFD5-A71D2DD6CEF3}" srcOrd="0" destOrd="1" presId="urn:microsoft.com/office/officeart/2005/8/layout/vList5"/>
    <dgm:cxn modelId="{31068313-102B-4234-9810-1EBFAB6D9D4D}" srcId="{8E649A14-F0BE-4CCE-B637-50996AD0BF2A}" destId="{722117F1-8F99-4B12-AAC6-B79E5BC3AB10}" srcOrd="1" destOrd="0" parTransId="{2884F7FB-5F51-46FC-AA9F-9F5955A4D3E9}" sibTransId="{AFE4BCE9-D229-43D0-B9E4-1001CE1E3E67}"/>
    <dgm:cxn modelId="{30A4EC1C-F679-4953-80E0-04203932FC20}" type="presOf" srcId="{A5C69E38-AA23-44DB-96E6-C75E4BF15AB9}" destId="{8635371D-08E1-4751-9ED2-2055F98925A1}" srcOrd="0" destOrd="0" presId="urn:microsoft.com/office/officeart/2005/8/layout/vList5"/>
    <dgm:cxn modelId="{C0DA9024-E673-499B-B5F5-260C7E387801}" type="presOf" srcId="{F56A75B3-1BF5-4AAB-8CB8-0A8A8D928069}" destId="{5AAA7805-4871-4BCD-ABDF-E656F3D9F90A}" srcOrd="0" destOrd="1" presId="urn:microsoft.com/office/officeart/2005/8/layout/vList5"/>
    <dgm:cxn modelId="{81490931-20BC-41C4-B468-1D8508AEA812}" srcId="{F2017311-F9EB-4F1B-BE6A-EAB1F6D5F458}" destId="{792578A3-CEB7-4E99-B706-0B7711C71B7A}" srcOrd="0" destOrd="0" parTransId="{23B687E8-BA71-4A31-985B-1598D1B1733D}" sibTransId="{98AB3F6E-0375-4870-97A8-411D86533775}"/>
    <dgm:cxn modelId="{107D9B3E-B8E8-4931-B1A3-609DCF7301DD}" srcId="{F2017311-F9EB-4F1B-BE6A-EAB1F6D5F458}" destId="{8E649A14-F0BE-4CCE-B637-50996AD0BF2A}" srcOrd="2" destOrd="0" parTransId="{C967384D-669B-464D-AFC3-D6F526B395FC}" sibTransId="{B0DFF128-B13C-4A21-BD3A-38C2C11F09F5}"/>
    <dgm:cxn modelId="{C8CBFE40-0CC0-4DCA-A082-F366F29CDBFD}" type="presOf" srcId="{8E649A14-F0BE-4CCE-B637-50996AD0BF2A}" destId="{6A5ECE59-4AD1-4072-B474-D2688BA4EAD9}" srcOrd="0" destOrd="0" presId="urn:microsoft.com/office/officeart/2005/8/layout/vList5"/>
    <dgm:cxn modelId="{099C335C-B5A1-43B3-AE11-AAF5483696AF}" type="presOf" srcId="{792578A3-CEB7-4E99-B706-0B7711C71B7A}" destId="{21F8BB86-1918-41E3-9FB2-A223811BAA4C}" srcOrd="0" destOrd="0" presId="urn:microsoft.com/office/officeart/2005/8/layout/vList5"/>
    <dgm:cxn modelId="{F0C7E95E-41DE-4031-A58F-297E36939BB8}" srcId="{F2017311-F9EB-4F1B-BE6A-EAB1F6D5F458}" destId="{B32379B4-9049-4449-AB6B-852D2224E584}" srcOrd="1" destOrd="0" parTransId="{763DC19C-B362-4DD7-8FA6-2B37D419DB7A}" sibTransId="{3D57529C-FDBC-492D-BE92-A4943546F210}"/>
    <dgm:cxn modelId="{7AEA5F48-A57F-4A04-A3CD-C4AF03789111}" srcId="{F2017311-F9EB-4F1B-BE6A-EAB1F6D5F458}" destId="{B3EBBE12-4A21-4474-BEA2-CDB84E31C160}" srcOrd="3" destOrd="0" parTransId="{FB0D4924-FF44-4788-9B1D-ED06543FC1D5}" sibTransId="{BE7D9592-3774-4562-906C-D60B56C384FD}"/>
    <dgm:cxn modelId="{52AECD73-F2B2-4D99-BCC6-7E6AF9F96790}" srcId="{792578A3-CEB7-4E99-B706-0B7711C71B7A}" destId="{2F5057A7-659A-41B8-8FC7-213EEB88A7C2}" srcOrd="1" destOrd="0" parTransId="{6054F869-7E96-4322-ADE1-B35EF7028F15}" sibTransId="{FFAAB2C4-11D1-4ACA-A86F-86BFFBD59133}"/>
    <dgm:cxn modelId="{C6958755-E09F-494F-9511-33693283749C}" srcId="{792578A3-CEB7-4E99-B706-0B7711C71B7A}" destId="{9C7F345F-48AD-4498-A269-2BA740F64215}" srcOrd="0" destOrd="0" parTransId="{CEEB1095-8169-413C-B90F-3C02EAFF37B7}" sibTransId="{06FD3F2E-75DF-4BAE-B235-00D2F41DAF46}"/>
    <dgm:cxn modelId="{9EB4AA5A-F3CF-4D96-8524-C4DC12FBB97E}" type="presOf" srcId="{8FCE80D7-8B82-4457-9706-9C585C3BFD54}" destId="{EB00DAA1-4CF4-4361-81C8-DF98E66DAC7B}" srcOrd="0" destOrd="1" presId="urn:microsoft.com/office/officeart/2005/8/layout/vList5"/>
    <dgm:cxn modelId="{C63A5C86-2BB3-4B18-94FA-0DA1E1593097}" srcId="{B32379B4-9049-4449-AB6B-852D2224E584}" destId="{66010180-859E-4440-9057-A8F4F493E2BB}" srcOrd="1" destOrd="0" parTransId="{0D804EB0-3A47-4B3D-A4AA-F9278AA2D07C}" sibTransId="{7ECE3A10-D838-4FF1-AD5C-C44CD348315F}"/>
    <dgm:cxn modelId="{ADC41789-D769-4084-B6D1-6F6A84805DB5}" type="presOf" srcId="{B88DF305-6B87-4F1C-A223-08A03725906E}" destId="{E189F43A-C3CF-4CBD-AFD5-A71D2DD6CEF3}" srcOrd="0" destOrd="0" presId="urn:microsoft.com/office/officeart/2005/8/layout/vList5"/>
    <dgm:cxn modelId="{F42A6C89-692F-4233-B4E6-6E2CA3E719F6}" type="presOf" srcId="{567C5ABA-E0CB-4749-A1FB-8B0554273873}" destId="{BA4989DA-CAF1-460E-9B39-C515A835BE8B}" srcOrd="0" destOrd="0" presId="urn:microsoft.com/office/officeart/2005/8/layout/vList5"/>
    <dgm:cxn modelId="{9730AA8A-0076-42EE-AE42-BB41DE487CD9}" type="presOf" srcId="{F2017311-F9EB-4F1B-BE6A-EAB1F6D5F458}" destId="{A6B38B1D-EF47-4C39-973B-F8CFDD21D2C6}" srcOrd="0" destOrd="0" presId="urn:microsoft.com/office/officeart/2005/8/layout/vList5"/>
    <dgm:cxn modelId="{DC2EC78D-BC49-4336-BE05-2A3F828F1593}" type="presOf" srcId="{FC0FB1C3-536D-4562-856B-08BFEBA1C478}" destId="{EB00DAA1-4CF4-4361-81C8-DF98E66DAC7B}" srcOrd="0" destOrd="0" presId="urn:microsoft.com/office/officeart/2005/8/layout/vList5"/>
    <dgm:cxn modelId="{56738E98-FDA7-42AF-9956-E7335DD606FF}" type="presOf" srcId="{9C7F345F-48AD-4498-A269-2BA740F64215}" destId="{197D3025-E696-4038-80FF-643F0AD6721A}" srcOrd="0" destOrd="0" presId="urn:microsoft.com/office/officeart/2005/8/layout/vList5"/>
    <dgm:cxn modelId="{4E44AC98-6F79-4745-B250-27F4BDF8392A}" srcId="{B3EBBE12-4A21-4474-BEA2-CDB84E31C160}" destId="{01C1BCB8-3337-4744-9A20-58396749BA13}" srcOrd="0" destOrd="0" parTransId="{C2972B84-14A0-430F-9B25-59EEBAD64F50}" sibTransId="{B6CB58FE-D07E-467A-A7B4-91CE43834871}"/>
    <dgm:cxn modelId="{E380929A-C401-478C-B245-C6A698F77193}" srcId="{F2017311-F9EB-4F1B-BE6A-EAB1F6D5F458}" destId="{A5C69E38-AA23-44DB-96E6-C75E4BF15AB9}" srcOrd="4" destOrd="0" parTransId="{E64BF573-50EA-4F65-843C-D138065E9236}" sibTransId="{651CB08F-5DF5-494A-916B-D1AF8A2DCB73}"/>
    <dgm:cxn modelId="{E76484AF-3BFC-44FE-B908-FA3E6BEE795B}" srcId="{B32379B4-9049-4449-AB6B-852D2224E584}" destId="{567C5ABA-E0CB-4749-A1FB-8B0554273873}" srcOrd="0" destOrd="0" parTransId="{12C0FAA7-0396-486C-9F91-BD332B8E87A6}" sibTransId="{573A5B08-C0F1-4B3C-81AA-8C31A680027D}"/>
    <dgm:cxn modelId="{FE5241BA-8918-4085-81B0-C4F8CF631B83}" type="presOf" srcId="{B3EBBE12-4A21-4474-BEA2-CDB84E31C160}" destId="{D4DB5BE1-0AE4-4053-BD88-20F701CB13C5}" srcOrd="0" destOrd="0" presId="urn:microsoft.com/office/officeart/2005/8/layout/vList5"/>
    <dgm:cxn modelId="{393D91BA-163B-4834-BF66-26EFECC94E5A}" srcId="{A5C69E38-AA23-44DB-96E6-C75E4BF15AB9}" destId="{8FCE80D7-8B82-4457-9706-9C585C3BFD54}" srcOrd="1" destOrd="0" parTransId="{F25D56F5-717A-42FC-8A51-9C06EBB28569}" sibTransId="{EACF7491-ED3C-4176-B811-043838889541}"/>
    <dgm:cxn modelId="{F056C0BA-196B-46B3-8182-F7B0418E76A1}" type="presOf" srcId="{66010180-859E-4440-9057-A8F4F493E2BB}" destId="{BA4989DA-CAF1-460E-9B39-C515A835BE8B}" srcOrd="0" destOrd="1" presId="urn:microsoft.com/office/officeart/2005/8/layout/vList5"/>
    <dgm:cxn modelId="{82641CD2-6B0F-4773-B3DD-874C1D30394A}" type="presOf" srcId="{01C1BCB8-3337-4744-9A20-58396749BA13}" destId="{5AAA7805-4871-4BCD-ABDF-E656F3D9F90A}" srcOrd="0" destOrd="0" presId="urn:microsoft.com/office/officeart/2005/8/layout/vList5"/>
    <dgm:cxn modelId="{2B850DD4-813C-4F80-B1B6-CA4DCC2E797E}" srcId="{B3EBBE12-4A21-4474-BEA2-CDB84E31C160}" destId="{F56A75B3-1BF5-4AAB-8CB8-0A8A8D928069}" srcOrd="1" destOrd="0" parTransId="{A4EABE1A-3B20-45BF-B418-42899DA8543E}" sibTransId="{4B607B7B-1B46-4BED-82EC-5B6460D5DE08}"/>
    <dgm:cxn modelId="{55DB54DF-0C17-4805-B64C-FD1E6BADCBEE}" type="presOf" srcId="{B32379B4-9049-4449-AB6B-852D2224E584}" destId="{82D75792-07B3-49CD-964B-174559EFACFE}" srcOrd="0" destOrd="0" presId="urn:microsoft.com/office/officeart/2005/8/layout/vList5"/>
    <dgm:cxn modelId="{127D16E0-CB1A-417A-8FFA-27BBB4C132CB}" srcId="{A5C69E38-AA23-44DB-96E6-C75E4BF15AB9}" destId="{FC0FB1C3-536D-4562-856B-08BFEBA1C478}" srcOrd="0" destOrd="0" parTransId="{D036A491-6A67-43E6-93A8-AE4B299F140D}" sibTransId="{A5BC8C35-3211-4954-9731-CB2BC8EBFE03}"/>
    <dgm:cxn modelId="{F0AEBCF0-7AAB-4B1E-ABAC-ABE5417F888D}" srcId="{8E649A14-F0BE-4CCE-B637-50996AD0BF2A}" destId="{B88DF305-6B87-4F1C-A223-08A03725906E}" srcOrd="0" destOrd="0" parTransId="{6D1D221A-AFEA-4B4B-9BFC-D61652FC7B43}" sibTransId="{E03DE63F-6E63-4BA9-86A4-EEDC169B0DEE}"/>
    <dgm:cxn modelId="{9B4DED36-2115-4AA4-9B72-95445C062288}" type="presParOf" srcId="{A6B38B1D-EF47-4C39-973B-F8CFDD21D2C6}" destId="{82F5238D-C1CF-42BE-AAB6-873C97EB9CF9}" srcOrd="0" destOrd="0" presId="urn:microsoft.com/office/officeart/2005/8/layout/vList5"/>
    <dgm:cxn modelId="{9F2EA782-67FB-455B-915E-9C4811DDDF22}" type="presParOf" srcId="{82F5238D-C1CF-42BE-AAB6-873C97EB9CF9}" destId="{21F8BB86-1918-41E3-9FB2-A223811BAA4C}" srcOrd="0" destOrd="0" presId="urn:microsoft.com/office/officeart/2005/8/layout/vList5"/>
    <dgm:cxn modelId="{9AFB4C6A-B719-4B8C-B252-77B2D3AC0CD1}" type="presParOf" srcId="{82F5238D-C1CF-42BE-AAB6-873C97EB9CF9}" destId="{197D3025-E696-4038-80FF-643F0AD6721A}" srcOrd="1" destOrd="0" presId="urn:microsoft.com/office/officeart/2005/8/layout/vList5"/>
    <dgm:cxn modelId="{07164D12-213C-4F20-B801-43286BE22E2B}" type="presParOf" srcId="{A6B38B1D-EF47-4C39-973B-F8CFDD21D2C6}" destId="{ED16B028-52FD-44C1-91E5-B33810EB8E1B}" srcOrd="1" destOrd="0" presId="urn:microsoft.com/office/officeart/2005/8/layout/vList5"/>
    <dgm:cxn modelId="{83C7693E-3F0F-4472-B741-44317DD97679}" type="presParOf" srcId="{A6B38B1D-EF47-4C39-973B-F8CFDD21D2C6}" destId="{590B8630-E2AD-4C93-B66A-D8C004BDB30B}" srcOrd="2" destOrd="0" presId="urn:microsoft.com/office/officeart/2005/8/layout/vList5"/>
    <dgm:cxn modelId="{2AFBBCB4-889E-4C78-8A10-BE1B531CFBA5}" type="presParOf" srcId="{590B8630-E2AD-4C93-B66A-D8C004BDB30B}" destId="{82D75792-07B3-49CD-964B-174559EFACFE}" srcOrd="0" destOrd="0" presId="urn:microsoft.com/office/officeart/2005/8/layout/vList5"/>
    <dgm:cxn modelId="{F750FFBB-B157-4B9F-B412-C89518501146}" type="presParOf" srcId="{590B8630-E2AD-4C93-B66A-D8C004BDB30B}" destId="{BA4989DA-CAF1-460E-9B39-C515A835BE8B}" srcOrd="1" destOrd="0" presId="urn:microsoft.com/office/officeart/2005/8/layout/vList5"/>
    <dgm:cxn modelId="{7D685F1C-64A2-4C57-B6E8-EDEACE5DEA39}" type="presParOf" srcId="{A6B38B1D-EF47-4C39-973B-F8CFDD21D2C6}" destId="{797C408A-42D8-438E-8833-D2C0FED50075}" srcOrd="3" destOrd="0" presId="urn:microsoft.com/office/officeart/2005/8/layout/vList5"/>
    <dgm:cxn modelId="{84F50645-0D0F-41A0-87EB-77B37B77D549}" type="presParOf" srcId="{A6B38B1D-EF47-4C39-973B-F8CFDD21D2C6}" destId="{30D6E0D1-7B80-4F52-8B1E-2766F0C5903F}" srcOrd="4" destOrd="0" presId="urn:microsoft.com/office/officeart/2005/8/layout/vList5"/>
    <dgm:cxn modelId="{12710432-A291-4E3D-9388-887E76C01150}" type="presParOf" srcId="{30D6E0D1-7B80-4F52-8B1E-2766F0C5903F}" destId="{6A5ECE59-4AD1-4072-B474-D2688BA4EAD9}" srcOrd="0" destOrd="0" presId="urn:microsoft.com/office/officeart/2005/8/layout/vList5"/>
    <dgm:cxn modelId="{00CEC234-2EC4-4C01-B1BD-7A6347AB9116}" type="presParOf" srcId="{30D6E0D1-7B80-4F52-8B1E-2766F0C5903F}" destId="{E189F43A-C3CF-4CBD-AFD5-A71D2DD6CEF3}" srcOrd="1" destOrd="0" presId="urn:microsoft.com/office/officeart/2005/8/layout/vList5"/>
    <dgm:cxn modelId="{7D7ED002-DCD0-4D29-8FFB-53217FB47A5F}" type="presParOf" srcId="{A6B38B1D-EF47-4C39-973B-F8CFDD21D2C6}" destId="{85F85786-C291-49C6-AB51-C989A28E8EDD}" srcOrd="5" destOrd="0" presId="urn:microsoft.com/office/officeart/2005/8/layout/vList5"/>
    <dgm:cxn modelId="{93844008-2240-45D9-9DA2-B1C3A955B536}" type="presParOf" srcId="{A6B38B1D-EF47-4C39-973B-F8CFDD21D2C6}" destId="{3B2CEBEC-6983-410E-8340-CF26033AE6AD}" srcOrd="6" destOrd="0" presId="urn:microsoft.com/office/officeart/2005/8/layout/vList5"/>
    <dgm:cxn modelId="{79EDF45B-4125-4BA7-97F1-D8EE8FD0ECD8}" type="presParOf" srcId="{3B2CEBEC-6983-410E-8340-CF26033AE6AD}" destId="{D4DB5BE1-0AE4-4053-BD88-20F701CB13C5}" srcOrd="0" destOrd="0" presId="urn:microsoft.com/office/officeart/2005/8/layout/vList5"/>
    <dgm:cxn modelId="{42120319-5631-4F9E-9A46-285F2DBFDBF4}" type="presParOf" srcId="{3B2CEBEC-6983-410E-8340-CF26033AE6AD}" destId="{5AAA7805-4871-4BCD-ABDF-E656F3D9F90A}" srcOrd="1" destOrd="0" presId="urn:microsoft.com/office/officeart/2005/8/layout/vList5"/>
    <dgm:cxn modelId="{0000D11A-7827-4465-8B5F-B37EC5DC0017}" type="presParOf" srcId="{A6B38B1D-EF47-4C39-973B-F8CFDD21D2C6}" destId="{1F8E5BD4-06C2-4B88-AC9D-3D4BAD409389}" srcOrd="7" destOrd="0" presId="urn:microsoft.com/office/officeart/2005/8/layout/vList5"/>
    <dgm:cxn modelId="{522489A7-977E-4639-B1CD-42A496926E87}" type="presParOf" srcId="{A6B38B1D-EF47-4C39-973B-F8CFDD21D2C6}" destId="{DB151557-A3B5-4840-9A91-55648E9F1063}" srcOrd="8" destOrd="0" presId="urn:microsoft.com/office/officeart/2005/8/layout/vList5"/>
    <dgm:cxn modelId="{824A5D4A-C30D-4BD0-B773-2E878A8584A5}" type="presParOf" srcId="{DB151557-A3B5-4840-9A91-55648E9F1063}" destId="{8635371D-08E1-4751-9ED2-2055F98925A1}" srcOrd="0" destOrd="0" presId="urn:microsoft.com/office/officeart/2005/8/layout/vList5"/>
    <dgm:cxn modelId="{23824014-D93C-4EB2-8770-49B3E34B0FC1}" type="presParOf" srcId="{DB151557-A3B5-4840-9A91-55648E9F1063}" destId="{EB00DAA1-4CF4-4361-81C8-DF98E66DAC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109B742-0647-412C-BA20-451A4F57BB8B}" type="doc">
      <dgm:prSet loTypeId="urn:microsoft.com/office/officeart/2005/8/layout/cycle3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pPr latinLnBrk="1"/>
          <a:endParaRPr lang="ko-KR" altLang="en-US"/>
        </a:p>
      </dgm:t>
    </dgm:pt>
    <dgm:pt modelId="{8D771E02-16EB-4943-BB45-A6F3906DF213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초기 능력치로</a:t>
          </a:r>
          <a:br>
            <a:rPr lang="en-US" altLang="ko-KR" sz="1400" dirty="0"/>
          </a:br>
          <a:r>
            <a:rPr lang="ko-KR" altLang="en-US" sz="1400" dirty="0"/>
            <a:t>시작</a:t>
          </a:r>
        </a:p>
      </dgm:t>
    </dgm:pt>
    <dgm:pt modelId="{D9C94825-7954-449D-B92F-A411ED234BC6}" type="par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1A11A51-A30D-41E1-84B0-570F205C470B}" type="sib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5680DCC-AD06-43C6-9DF5-5DA978DC208B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던전탐색</a:t>
          </a:r>
        </a:p>
      </dgm:t>
    </dgm:pt>
    <dgm:pt modelId="{37FB506F-B629-46F6-A9B3-3BBE176D5F6F}" type="par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5BF44EEE-BAA4-4517-A164-BA1E02588599}" type="sib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A2A10876-BAD0-4D10-B2BB-D87DB21EAC80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아이템 획득을</a:t>
          </a:r>
          <a:br>
            <a:rPr lang="en-US" altLang="ko-KR" sz="1400" dirty="0"/>
          </a:br>
          <a:r>
            <a:rPr lang="ko-KR" altLang="en-US" sz="1400" dirty="0"/>
            <a:t>통한 </a:t>
          </a:r>
          <a:r>
            <a:rPr lang="ko-KR" altLang="en-US" sz="1400" dirty="0" err="1"/>
            <a:t>파워업</a:t>
          </a:r>
          <a:endParaRPr lang="ko-KR" altLang="en-US" sz="1400" dirty="0"/>
        </a:p>
      </dgm:t>
    </dgm:pt>
    <dgm:pt modelId="{DE90DAD0-4C8A-42BD-9EEA-A4CA13AEB2A0}" type="par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170067A8-C2FF-46AB-83CE-67BA56F02C08}" type="sib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D3656C86-54BD-4337-9428-196A8AC53930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스테이지 진행</a:t>
          </a:r>
        </a:p>
      </dgm:t>
    </dgm:pt>
    <dgm:pt modelId="{AA3DC597-566C-466B-BD31-D6CF35ED0E9F}" type="par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6382D270-CA12-4FC1-93DF-D1C5EFC0B899}" type="sib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CC1B9B3F-19CC-4CB8-AABD-A453139C38E8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사망</a:t>
          </a:r>
          <a:r>
            <a:rPr lang="en-US" altLang="ko-KR" sz="1400" dirty="0"/>
            <a:t>, </a:t>
          </a:r>
          <a:r>
            <a:rPr lang="ko-KR" altLang="en-US" sz="1400" dirty="0"/>
            <a:t>또는 엔딩</a:t>
          </a:r>
        </a:p>
      </dgm:t>
    </dgm:pt>
    <dgm:pt modelId="{2A8542E0-2AAD-48EE-B7A3-1A95EA23EA11}" type="par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EB649162-0275-4C66-A85C-F3885DC3932A}" type="sib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8A719A04-94FE-45EB-B414-FCC170C1A3D5}" type="pres">
      <dgm:prSet presAssocID="{E109B742-0647-412C-BA20-451A4F57BB8B}" presName="Name0" presStyleCnt="0">
        <dgm:presLayoutVars>
          <dgm:dir/>
          <dgm:resizeHandles val="exact"/>
        </dgm:presLayoutVars>
      </dgm:prSet>
      <dgm:spPr/>
    </dgm:pt>
    <dgm:pt modelId="{692483B5-2BE1-43B8-87AC-A16EA223C376}" type="pres">
      <dgm:prSet presAssocID="{E109B742-0647-412C-BA20-451A4F57BB8B}" presName="cycle" presStyleCnt="0"/>
      <dgm:spPr/>
    </dgm:pt>
    <dgm:pt modelId="{A15193D0-6883-4900-A364-EED9B1586B39}" type="pres">
      <dgm:prSet presAssocID="{8D771E02-16EB-4943-BB45-A6F3906DF213}" presName="nodeFirstNode" presStyleLbl="node1" presStyleIdx="0" presStyleCnt="5">
        <dgm:presLayoutVars>
          <dgm:bulletEnabled val="1"/>
        </dgm:presLayoutVars>
      </dgm:prSet>
      <dgm:spPr/>
    </dgm:pt>
    <dgm:pt modelId="{93EF67B9-6FFF-4240-8BD1-CBDFA4B4FC1E}" type="pres">
      <dgm:prSet presAssocID="{B1A11A51-A30D-41E1-84B0-570F205C470B}" presName="sibTransFirstNode" presStyleLbl="bgShp" presStyleIdx="0" presStyleCnt="1"/>
      <dgm:spPr/>
    </dgm:pt>
    <dgm:pt modelId="{05A215B5-657D-4B1E-9ED8-667795984ADB}" type="pres">
      <dgm:prSet presAssocID="{B5680DCC-AD06-43C6-9DF5-5DA978DC208B}" presName="nodeFollowingNodes" presStyleLbl="node1" presStyleIdx="1" presStyleCnt="5">
        <dgm:presLayoutVars>
          <dgm:bulletEnabled val="1"/>
        </dgm:presLayoutVars>
      </dgm:prSet>
      <dgm:spPr/>
    </dgm:pt>
    <dgm:pt modelId="{D31E9531-ABDA-44DC-A7B3-2915AB70D600}" type="pres">
      <dgm:prSet presAssocID="{A2A10876-BAD0-4D10-B2BB-D87DB21EAC80}" presName="nodeFollowingNodes" presStyleLbl="node1" presStyleIdx="2" presStyleCnt="5">
        <dgm:presLayoutVars>
          <dgm:bulletEnabled val="1"/>
        </dgm:presLayoutVars>
      </dgm:prSet>
      <dgm:spPr/>
    </dgm:pt>
    <dgm:pt modelId="{3A6E705F-BBC8-4325-8343-2F902F4FBDA8}" type="pres">
      <dgm:prSet presAssocID="{D3656C86-54BD-4337-9428-196A8AC53930}" presName="nodeFollowingNodes" presStyleLbl="node1" presStyleIdx="3" presStyleCnt="5">
        <dgm:presLayoutVars>
          <dgm:bulletEnabled val="1"/>
        </dgm:presLayoutVars>
      </dgm:prSet>
      <dgm:spPr/>
    </dgm:pt>
    <dgm:pt modelId="{AC2285B7-E651-40EE-B5A1-A9E44E4A39D0}" type="pres">
      <dgm:prSet presAssocID="{CC1B9B3F-19CC-4CB8-AABD-A453139C38E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B57E0506-E8DC-46A1-99D6-7E43BDEA3040}" type="presOf" srcId="{8D771E02-16EB-4943-BB45-A6F3906DF213}" destId="{A15193D0-6883-4900-A364-EED9B1586B39}" srcOrd="0" destOrd="0" presId="urn:microsoft.com/office/officeart/2005/8/layout/cycle3"/>
    <dgm:cxn modelId="{840A6C2C-9C09-472D-B959-550D697E1A6A}" type="presOf" srcId="{D3656C86-54BD-4337-9428-196A8AC53930}" destId="{3A6E705F-BBC8-4325-8343-2F902F4FBDA8}" srcOrd="0" destOrd="0" presId="urn:microsoft.com/office/officeart/2005/8/layout/cycle3"/>
    <dgm:cxn modelId="{135B5D46-22F5-482D-8A7E-3873F7B0271B}" srcId="{E109B742-0647-412C-BA20-451A4F57BB8B}" destId="{8D771E02-16EB-4943-BB45-A6F3906DF213}" srcOrd="0" destOrd="0" parTransId="{D9C94825-7954-449D-B92F-A411ED234BC6}" sibTransId="{B1A11A51-A30D-41E1-84B0-570F205C470B}"/>
    <dgm:cxn modelId="{C1327C6C-EADB-4F3B-A29A-4E8EDC2E3AEE}" type="presOf" srcId="{B1A11A51-A30D-41E1-84B0-570F205C470B}" destId="{93EF67B9-6FFF-4240-8BD1-CBDFA4B4FC1E}" srcOrd="0" destOrd="0" presId="urn:microsoft.com/office/officeart/2005/8/layout/cycle3"/>
    <dgm:cxn modelId="{4E81916F-4EAF-460F-8694-600A405F7F84}" srcId="{E109B742-0647-412C-BA20-451A4F57BB8B}" destId="{CC1B9B3F-19CC-4CB8-AABD-A453139C38E8}" srcOrd="4" destOrd="0" parTransId="{2A8542E0-2AAD-48EE-B7A3-1A95EA23EA11}" sibTransId="{EB649162-0275-4C66-A85C-F3885DC3932A}"/>
    <dgm:cxn modelId="{B318AD7B-F7FD-4FB4-AB43-C91F805E0D22}" type="presOf" srcId="{E109B742-0647-412C-BA20-451A4F57BB8B}" destId="{8A719A04-94FE-45EB-B414-FCC170C1A3D5}" srcOrd="0" destOrd="0" presId="urn:microsoft.com/office/officeart/2005/8/layout/cycle3"/>
    <dgm:cxn modelId="{E66F8B8B-3851-4212-AD75-1EB68E2B32DA}" type="presOf" srcId="{A2A10876-BAD0-4D10-B2BB-D87DB21EAC80}" destId="{D31E9531-ABDA-44DC-A7B3-2915AB70D600}" srcOrd="0" destOrd="0" presId="urn:microsoft.com/office/officeart/2005/8/layout/cycle3"/>
    <dgm:cxn modelId="{C34619AF-C8F4-4679-80AE-BF8702C3D2A7}" type="presOf" srcId="{B5680DCC-AD06-43C6-9DF5-5DA978DC208B}" destId="{05A215B5-657D-4B1E-9ED8-667795984ADB}" srcOrd="0" destOrd="0" presId="urn:microsoft.com/office/officeart/2005/8/layout/cycle3"/>
    <dgm:cxn modelId="{011FFCCC-EE25-4B67-94BD-E51765C6A3A2}" srcId="{E109B742-0647-412C-BA20-451A4F57BB8B}" destId="{D3656C86-54BD-4337-9428-196A8AC53930}" srcOrd="3" destOrd="0" parTransId="{AA3DC597-566C-466B-BD31-D6CF35ED0E9F}" sibTransId="{6382D270-CA12-4FC1-93DF-D1C5EFC0B899}"/>
    <dgm:cxn modelId="{537752EC-ED84-43A7-BCF0-8C0A758B84F2}" type="presOf" srcId="{CC1B9B3F-19CC-4CB8-AABD-A453139C38E8}" destId="{AC2285B7-E651-40EE-B5A1-A9E44E4A39D0}" srcOrd="0" destOrd="0" presId="urn:microsoft.com/office/officeart/2005/8/layout/cycle3"/>
    <dgm:cxn modelId="{A4BC99ED-9579-43EE-AAE2-DC25635311BE}" srcId="{E109B742-0647-412C-BA20-451A4F57BB8B}" destId="{B5680DCC-AD06-43C6-9DF5-5DA978DC208B}" srcOrd="1" destOrd="0" parTransId="{37FB506F-B629-46F6-A9B3-3BBE176D5F6F}" sibTransId="{5BF44EEE-BAA4-4517-A164-BA1E02588599}"/>
    <dgm:cxn modelId="{5B3C6FFF-7865-44AA-BBF3-5506706CD4E4}" srcId="{E109B742-0647-412C-BA20-451A4F57BB8B}" destId="{A2A10876-BAD0-4D10-B2BB-D87DB21EAC80}" srcOrd="2" destOrd="0" parTransId="{DE90DAD0-4C8A-42BD-9EEA-A4CA13AEB2A0}" sibTransId="{170067A8-C2FF-46AB-83CE-67BA56F02C08}"/>
    <dgm:cxn modelId="{13DCA0A9-90A5-42A4-BCDE-C71D27E8C5E9}" type="presParOf" srcId="{8A719A04-94FE-45EB-B414-FCC170C1A3D5}" destId="{692483B5-2BE1-43B8-87AC-A16EA223C376}" srcOrd="0" destOrd="0" presId="urn:microsoft.com/office/officeart/2005/8/layout/cycle3"/>
    <dgm:cxn modelId="{44DAB004-3A40-4B4F-9EC1-ED2E052B59AE}" type="presParOf" srcId="{692483B5-2BE1-43B8-87AC-A16EA223C376}" destId="{A15193D0-6883-4900-A364-EED9B1586B39}" srcOrd="0" destOrd="0" presId="urn:microsoft.com/office/officeart/2005/8/layout/cycle3"/>
    <dgm:cxn modelId="{5AF2EB7A-F647-480C-8741-8AE353B659E3}" type="presParOf" srcId="{692483B5-2BE1-43B8-87AC-A16EA223C376}" destId="{93EF67B9-6FFF-4240-8BD1-CBDFA4B4FC1E}" srcOrd="1" destOrd="0" presId="urn:microsoft.com/office/officeart/2005/8/layout/cycle3"/>
    <dgm:cxn modelId="{8AD79C27-93F5-4200-A3BD-A5F32C26399C}" type="presParOf" srcId="{692483B5-2BE1-43B8-87AC-A16EA223C376}" destId="{05A215B5-657D-4B1E-9ED8-667795984ADB}" srcOrd="2" destOrd="0" presId="urn:microsoft.com/office/officeart/2005/8/layout/cycle3"/>
    <dgm:cxn modelId="{4A401B27-66D5-4682-9B96-B66D1BB0495E}" type="presParOf" srcId="{692483B5-2BE1-43B8-87AC-A16EA223C376}" destId="{D31E9531-ABDA-44DC-A7B3-2915AB70D600}" srcOrd="3" destOrd="0" presId="urn:microsoft.com/office/officeart/2005/8/layout/cycle3"/>
    <dgm:cxn modelId="{17C392E6-F644-44D3-82BE-31686198F589}" type="presParOf" srcId="{692483B5-2BE1-43B8-87AC-A16EA223C376}" destId="{3A6E705F-BBC8-4325-8343-2F902F4FBDA8}" srcOrd="4" destOrd="0" presId="urn:microsoft.com/office/officeart/2005/8/layout/cycle3"/>
    <dgm:cxn modelId="{D668D648-97EF-469C-8936-BA70A7CF7F26}" type="presParOf" srcId="{692483B5-2BE1-43B8-87AC-A16EA223C376}" destId="{AC2285B7-E651-40EE-B5A1-A9E44E4A39D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/>
      <dgm:spPr/>
      <dgm:t>
        <a:bodyPr/>
        <a:lstStyle/>
        <a:p>
          <a:pPr latinLnBrk="1"/>
          <a:r>
            <a:rPr lang="ko-KR" altLang="en-US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9B89BA2-FB19-4951-A210-3DF0F2D8D08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1F129CC-E1D7-4AFB-8F26-45E2BE4F201A}">
      <dgm:prSet phldrT="[텍스트]" custT="1"/>
      <dgm:spPr>
        <a:solidFill>
          <a:schemeClr val="tx2"/>
        </a:solidFill>
      </dgm:spPr>
      <dgm:t>
        <a:bodyPr/>
        <a:lstStyle/>
        <a:p>
          <a:pPr latinLnBrk="1"/>
          <a:r>
            <a:rPr lang="ko-KR" altLang="en-US" sz="2000" dirty="0"/>
            <a:t>일반</a:t>
          </a:r>
        </a:p>
      </dgm:t>
    </dgm:pt>
    <dgm:pt modelId="{23C2BC7E-6611-4D2B-B2C9-5896976B3D00}" type="parTrans" cxnId="{25931950-CBC2-4CE2-9D1C-EC60979DD49D}">
      <dgm:prSet/>
      <dgm:spPr/>
      <dgm:t>
        <a:bodyPr/>
        <a:lstStyle/>
        <a:p>
          <a:pPr latinLnBrk="1"/>
          <a:endParaRPr lang="ko-KR" altLang="en-US" sz="2400"/>
        </a:p>
      </dgm:t>
    </dgm:pt>
    <dgm:pt modelId="{06EA5337-E321-4C3B-8666-38AA90A765AA}" type="sibTrans" cxnId="{25931950-CBC2-4CE2-9D1C-EC60979DD49D}">
      <dgm:prSet/>
      <dgm:spPr/>
      <dgm:t>
        <a:bodyPr/>
        <a:lstStyle/>
        <a:p>
          <a:pPr latinLnBrk="1"/>
          <a:endParaRPr lang="ko-KR" altLang="en-US" sz="2400"/>
        </a:p>
      </dgm:t>
    </dgm:pt>
    <dgm:pt modelId="{135ECC6C-D69B-4BB9-B939-E85B2CE920EE}">
      <dgm:prSet phldrT="[텍스트]" custT="1"/>
      <dgm:spPr/>
      <dgm:t>
        <a:bodyPr/>
        <a:lstStyle/>
        <a:p>
          <a:pPr latinLnBrk="1"/>
          <a:r>
            <a:rPr lang="ko-KR" altLang="en-US" sz="1600" dirty="0"/>
            <a:t>가장 흔히 볼 수 있는 아이템</a:t>
          </a:r>
          <a:r>
            <a:rPr lang="en-US" altLang="ko-KR" sz="1600" dirty="0"/>
            <a:t>. </a:t>
          </a:r>
          <a:r>
            <a:rPr lang="ko-KR" altLang="en-US" sz="1600" dirty="0"/>
            <a:t>기본 능력치를 조금 상승시키는 효과가 있다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84AC4BF1-33D4-4D4C-9B5C-6EB8A0454A6B}" type="parTrans" cxnId="{0252594E-2B2E-4034-9277-246E1D3B6659}">
      <dgm:prSet/>
      <dgm:spPr/>
      <dgm:t>
        <a:bodyPr/>
        <a:lstStyle/>
        <a:p>
          <a:pPr latinLnBrk="1"/>
          <a:endParaRPr lang="ko-KR" altLang="en-US" sz="2400"/>
        </a:p>
      </dgm:t>
    </dgm:pt>
    <dgm:pt modelId="{7EDB16B1-04D0-4FA7-9D15-0FC64A1FA06B}" type="sibTrans" cxnId="{0252594E-2B2E-4034-9277-246E1D3B6659}">
      <dgm:prSet/>
      <dgm:spPr/>
      <dgm:t>
        <a:bodyPr/>
        <a:lstStyle/>
        <a:p>
          <a:pPr latinLnBrk="1"/>
          <a:endParaRPr lang="ko-KR" altLang="en-US" sz="2400"/>
        </a:p>
      </dgm:t>
    </dgm:pt>
    <dgm:pt modelId="{16B80847-1867-46EE-A5ED-4797970E705C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전설</a:t>
          </a:r>
        </a:p>
      </dgm:t>
    </dgm:pt>
    <dgm:pt modelId="{DD889B9C-1B35-41B1-9A9B-896B2636D4C7}" type="parTrans" cxnId="{296D6E19-5494-4826-9DD5-1C616FFB7328}">
      <dgm:prSet/>
      <dgm:spPr/>
      <dgm:t>
        <a:bodyPr/>
        <a:lstStyle/>
        <a:p>
          <a:pPr latinLnBrk="1"/>
          <a:endParaRPr lang="ko-KR" altLang="en-US" sz="2400"/>
        </a:p>
      </dgm:t>
    </dgm:pt>
    <dgm:pt modelId="{F2D6A733-BFEE-4467-904D-7843DD5C53EB}" type="sibTrans" cxnId="{296D6E19-5494-4826-9DD5-1C616FFB7328}">
      <dgm:prSet/>
      <dgm:spPr/>
      <dgm:t>
        <a:bodyPr/>
        <a:lstStyle/>
        <a:p>
          <a:pPr latinLnBrk="1"/>
          <a:endParaRPr lang="ko-KR" altLang="en-US" sz="2400"/>
        </a:p>
      </dgm:t>
    </dgm:pt>
    <dgm:pt modelId="{417BBAD5-AE0A-4339-9E6B-F4643CBB392F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매우 보기 힘든 아이템</a:t>
          </a:r>
          <a:r>
            <a:rPr lang="en-US" altLang="ko-KR" sz="1600" dirty="0"/>
            <a:t>(</a:t>
          </a:r>
          <a:r>
            <a:rPr lang="ko-KR" altLang="en-US" sz="1600" dirty="0"/>
            <a:t>평균 </a:t>
          </a:r>
          <a:r>
            <a:rPr lang="en-US" altLang="ko-KR" sz="1600" dirty="0"/>
            <a:t>3</a:t>
          </a:r>
          <a:r>
            <a:rPr lang="ko-KR" altLang="en-US" sz="1600" dirty="0" err="1"/>
            <a:t>회차</a:t>
          </a:r>
          <a:r>
            <a:rPr lang="ko-KR" altLang="en-US" sz="1600" dirty="0"/>
            <a:t> 당 </a:t>
          </a:r>
          <a:r>
            <a:rPr lang="en-US" altLang="ko-KR" sz="1600" dirty="0"/>
            <a:t>1</a:t>
          </a:r>
          <a:r>
            <a:rPr lang="ko-KR" altLang="en-US" sz="1600" dirty="0"/>
            <a:t>번</a:t>
          </a:r>
          <a:r>
            <a:rPr lang="en-US" altLang="ko-KR" sz="1600" dirty="0"/>
            <a:t>) </a:t>
          </a:r>
          <a:r>
            <a:rPr lang="ko-KR" altLang="en-US" sz="1600" dirty="0"/>
            <a:t>강력한 부가능력</a:t>
          </a:r>
          <a:r>
            <a:rPr lang="en-US" altLang="ko-KR" sz="1600" dirty="0"/>
            <a:t>(ex: EX</a:t>
          </a:r>
          <a:r>
            <a:rPr lang="ko-KR" altLang="en-US" sz="1600" dirty="0" err="1"/>
            <a:t>무브</a:t>
          </a:r>
          <a:r>
            <a:rPr lang="ko-KR" altLang="en-US" sz="1600" dirty="0"/>
            <a:t> 딜레이 제거 등</a:t>
          </a:r>
          <a:r>
            <a:rPr lang="en-US" altLang="ko-KR" sz="1600" dirty="0"/>
            <a:t>)</a:t>
          </a:r>
          <a:r>
            <a:rPr lang="ko-KR" altLang="en-US" sz="1600" dirty="0"/>
            <a:t>을 부여하는 효과가 있다</a:t>
          </a:r>
          <a:r>
            <a:rPr lang="en-US" altLang="ko-KR" sz="1600" dirty="0"/>
            <a:t>.</a:t>
          </a:r>
          <a:r>
            <a:rPr lang="ko-KR" altLang="en-US" sz="1600" dirty="0"/>
            <a:t> </a:t>
          </a:r>
          <a:r>
            <a:rPr lang="en-US" altLang="ko-KR" sz="1600" dirty="0"/>
            <a:t> </a:t>
          </a:r>
          <a:endParaRPr lang="ko-KR" altLang="en-US" sz="1600" dirty="0"/>
        </a:p>
      </dgm:t>
    </dgm:pt>
    <dgm:pt modelId="{27165902-0A69-49B9-A796-7CA77D90A118}" type="parTrans" cxnId="{973D6CC3-CA97-4B29-A265-BA9AB53063D0}">
      <dgm:prSet/>
      <dgm:spPr/>
      <dgm:t>
        <a:bodyPr/>
        <a:lstStyle/>
        <a:p>
          <a:pPr latinLnBrk="1"/>
          <a:endParaRPr lang="ko-KR" altLang="en-US" sz="2400"/>
        </a:p>
      </dgm:t>
    </dgm:pt>
    <dgm:pt modelId="{A7451CB6-7BB2-4CBE-BEC1-2626F4B5F4A9}" type="sibTrans" cxnId="{973D6CC3-CA97-4B29-A265-BA9AB53063D0}">
      <dgm:prSet/>
      <dgm:spPr/>
      <dgm:t>
        <a:bodyPr/>
        <a:lstStyle/>
        <a:p>
          <a:pPr latinLnBrk="1"/>
          <a:endParaRPr lang="ko-KR" altLang="en-US" sz="2400"/>
        </a:p>
      </dgm:t>
    </dgm:pt>
    <dgm:pt modelId="{A8AC2F70-8276-48A0-9599-34264983CC0D}">
      <dgm:prSet phldrT="[텍스트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sz="2000" dirty="0"/>
            <a:t>희귀</a:t>
          </a:r>
        </a:p>
      </dgm:t>
    </dgm:pt>
    <dgm:pt modelId="{ABC640A2-2B7A-4681-BAA6-8EFC6750BBD9}" type="parTrans" cxnId="{D80D9666-37F9-4308-AF9B-BBA7C18D6086}">
      <dgm:prSet/>
      <dgm:spPr/>
      <dgm:t>
        <a:bodyPr/>
        <a:lstStyle/>
        <a:p>
          <a:pPr latinLnBrk="1"/>
          <a:endParaRPr lang="ko-KR" altLang="en-US" sz="2400"/>
        </a:p>
      </dgm:t>
    </dgm:pt>
    <dgm:pt modelId="{7DDC12CF-9185-4184-8AA5-83F70DF04E5B}" type="sibTrans" cxnId="{D80D9666-37F9-4308-AF9B-BBA7C18D6086}">
      <dgm:prSet/>
      <dgm:spPr/>
      <dgm:t>
        <a:bodyPr/>
        <a:lstStyle/>
        <a:p>
          <a:pPr latinLnBrk="1"/>
          <a:endParaRPr lang="ko-KR" altLang="en-US" sz="2400"/>
        </a:p>
      </dgm:t>
    </dgm:pt>
    <dgm:pt modelId="{89DA60D6-9D90-4A27-A8C2-261EA9515D8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상당히 낮은 확률로 보게 되는 아이템</a:t>
          </a:r>
          <a:r>
            <a:rPr lang="en-US" altLang="ko-KR" sz="1600" dirty="0"/>
            <a:t>(</a:t>
          </a:r>
          <a:r>
            <a:rPr lang="ko-KR" altLang="en-US" sz="1600" dirty="0"/>
            <a:t>평균 </a:t>
          </a:r>
          <a:r>
            <a:rPr lang="en-US" altLang="ko-KR" sz="1600" dirty="0"/>
            <a:t>1</a:t>
          </a:r>
          <a:r>
            <a:rPr lang="ko-KR" altLang="en-US" sz="1600" dirty="0" err="1"/>
            <a:t>회차</a:t>
          </a:r>
          <a:r>
            <a:rPr lang="ko-KR" altLang="en-US" sz="1600" dirty="0"/>
            <a:t> 당 </a:t>
          </a:r>
          <a:r>
            <a:rPr lang="en-US" altLang="ko-KR" sz="1600" dirty="0"/>
            <a:t>1~2</a:t>
          </a:r>
          <a:r>
            <a:rPr lang="ko-KR" altLang="en-US" sz="1600" dirty="0"/>
            <a:t>번</a:t>
          </a:r>
          <a:r>
            <a:rPr lang="en-US" altLang="ko-KR" sz="1600" dirty="0"/>
            <a:t>) </a:t>
          </a:r>
          <a:r>
            <a:rPr lang="ko-KR" altLang="en-US" sz="1600" dirty="0"/>
            <a:t>기본 능력치를 크게 상승시키거나 부가능력</a:t>
          </a:r>
          <a:r>
            <a:rPr lang="en-US" altLang="ko-KR" sz="1600" dirty="0"/>
            <a:t>(ex: </a:t>
          </a:r>
          <a:r>
            <a:rPr lang="ko-KR" altLang="en-US" sz="1600" dirty="0"/>
            <a:t>오브젝트 통과 능력 등</a:t>
          </a:r>
          <a:r>
            <a:rPr lang="en-US" altLang="ko-KR" sz="1600" dirty="0"/>
            <a:t>)</a:t>
          </a:r>
          <a:r>
            <a:rPr lang="ko-KR" altLang="en-US" sz="1600" dirty="0"/>
            <a:t>을 부여하는 효과가 있다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B99F6FF0-5F38-4E59-B9CD-2B450D87EA01}" type="parTrans" cxnId="{845B52A5-EEDB-4143-8A18-B85A13D2B2C6}">
      <dgm:prSet/>
      <dgm:spPr/>
      <dgm:t>
        <a:bodyPr/>
        <a:lstStyle/>
        <a:p>
          <a:pPr latinLnBrk="1"/>
          <a:endParaRPr lang="ko-KR" altLang="en-US" sz="2400"/>
        </a:p>
      </dgm:t>
    </dgm:pt>
    <dgm:pt modelId="{78CC666A-ACF0-4371-9B9A-B01BEEB1F5AA}" type="sibTrans" cxnId="{845B52A5-EEDB-4143-8A18-B85A13D2B2C6}">
      <dgm:prSet/>
      <dgm:spPr/>
      <dgm:t>
        <a:bodyPr/>
        <a:lstStyle/>
        <a:p>
          <a:pPr latinLnBrk="1"/>
          <a:endParaRPr lang="ko-KR" altLang="en-US" sz="2400"/>
        </a:p>
      </dgm:t>
    </dgm:pt>
    <dgm:pt modelId="{2EC4B137-7B96-4FFC-9355-0CB747A0D1AB}">
      <dgm:prSet phldrT="[텍스트]" custT="1"/>
      <dgm:spPr>
        <a:solidFill>
          <a:srgbClr val="703E8E"/>
        </a:solidFill>
      </dgm:spPr>
      <dgm:t>
        <a:bodyPr/>
        <a:lstStyle/>
        <a:p>
          <a:pPr latinLnBrk="1"/>
          <a:r>
            <a:rPr lang="ko-KR" altLang="en-US" sz="2000" dirty="0"/>
            <a:t>마스터</a:t>
          </a:r>
        </a:p>
      </dgm:t>
    </dgm:pt>
    <dgm:pt modelId="{D7742D93-541A-46C0-9ADA-76C5DB12C4E4}" type="parTrans" cxnId="{527235B8-3635-48C3-AF60-6CF9AA5AB689}">
      <dgm:prSet/>
      <dgm:spPr/>
      <dgm:t>
        <a:bodyPr/>
        <a:lstStyle/>
        <a:p>
          <a:pPr latinLnBrk="1"/>
          <a:endParaRPr lang="ko-KR" altLang="en-US" sz="2400"/>
        </a:p>
      </dgm:t>
    </dgm:pt>
    <dgm:pt modelId="{870F914D-7A19-4720-B596-8E762A39CDC7}" type="sibTrans" cxnId="{527235B8-3635-48C3-AF60-6CF9AA5AB689}">
      <dgm:prSet/>
      <dgm:spPr/>
      <dgm:t>
        <a:bodyPr/>
        <a:lstStyle/>
        <a:p>
          <a:pPr latinLnBrk="1"/>
          <a:endParaRPr lang="ko-KR" altLang="en-US" sz="2400"/>
        </a:p>
      </dgm:t>
    </dgm:pt>
    <dgm:pt modelId="{7E7DBBCF-930D-446E-AFFF-96D76179AA5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비교적 낮은 확률로 보게 되는 아이템</a:t>
          </a:r>
          <a:r>
            <a:rPr lang="en-US" altLang="ko-KR" sz="1600" dirty="0"/>
            <a:t>. </a:t>
          </a:r>
          <a:r>
            <a:rPr lang="ko-KR" altLang="en-US" sz="1600" dirty="0"/>
            <a:t>기본능력치를 상승시키고 약한 부가 능력</a:t>
          </a:r>
          <a:r>
            <a:rPr lang="en-US" altLang="ko-KR" sz="1600" dirty="0"/>
            <a:t>(ex: </a:t>
          </a:r>
          <a:r>
            <a:rPr lang="ko-KR" altLang="en-US" sz="1600" dirty="0"/>
            <a:t>상태이상 등</a:t>
          </a:r>
          <a:r>
            <a:rPr lang="en-US" altLang="ko-KR" sz="1600" dirty="0"/>
            <a:t>)</a:t>
          </a:r>
          <a:r>
            <a:rPr lang="ko-KR" altLang="en-US" sz="1600" dirty="0"/>
            <a:t>을 부여하는 효과가 있다</a:t>
          </a:r>
          <a:r>
            <a:rPr lang="en-US" altLang="ko-KR" sz="1600" dirty="0"/>
            <a:t>. </a:t>
          </a:r>
          <a:endParaRPr lang="ko-KR" altLang="en-US" sz="1600" dirty="0"/>
        </a:p>
      </dgm:t>
    </dgm:pt>
    <dgm:pt modelId="{51FB56B3-0C75-48DA-92DC-A77F37B15A64}" type="parTrans" cxnId="{C67415F1-4523-4137-BACF-ED2BBBF16560}">
      <dgm:prSet/>
      <dgm:spPr/>
      <dgm:t>
        <a:bodyPr/>
        <a:lstStyle/>
        <a:p>
          <a:pPr latinLnBrk="1"/>
          <a:endParaRPr lang="ko-KR" altLang="en-US" sz="2400"/>
        </a:p>
      </dgm:t>
    </dgm:pt>
    <dgm:pt modelId="{4F19B269-CA75-4E53-BE32-36018BE5007E}" type="sibTrans" cxnId="{C67415F1-4523-4137-BACF-ED2BBBF16560}">
      <dgm:prSet/>
      <dgm:spPr/>
      <dgm:t>
        <a:bodyPr/>
        <a:lstStyle/>
        <a:p>
          <a:pPr latinLnBrk="1"/>
          <a:endParaRPr lang="ko-KR" altLang="en-US" sz="2400"/>
        </a:p>
      </dgm:t>
    </dgm:pt>
    <dgm:pt modelId="{9340D8AC-23A0-485F-9263-5B7E7696B5E7}" type="pres">
      <dgm:prSet presAssocID="{B9B89BA2-FB19-4951-A210-3DF0F2D8D083}" presName="linear" presStyleCnt="0">
        <dgm:presLayoutVars>
          <dgm:animLvl val="lvl"/>
          <dgm:resizeHandles val="exact"/>
        </dgm:presLayoutVars>
      </dgm:prSet>
      <dgm:spPr/>
    </dgm:pt>
    <dgm:pt modelId="{2C1E84DC-F040-4C66-AEE6-8679C6D6A466}" type="pres">
      <dgm:prSet presAssocID="{81F129CC-E1D7-4AFB-8F26-45E2BE4F20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67962D-B687-4DB9-A28B-FC71AACA63CF}" type="pres">
      <dgm:prSet presAssocID="{81F129CC-E1D7-4AFB-8F26-45E2BE4F201A}" presName="childText" presStyleLbl="revTx" presStyleIdx="0" presStyleCnt="4">
        <dgm:presLayoutVars>
          <dgm:bulletEnabled val="1"/>
        </dgm:presLayoutVars>
      </dgm:prSet>
      <dgm:spPr/>
    </dgm:pt>
    <dgm:pt modelId="{B88400E0-7D25-48C6-8901-B65BC22897F5}" type="pres">
      <dgm:prSet presAssocID="{A8AC2F70-8276-48A0-9599-34264983CC0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895ED6-871D-4A2C-A0B0-51CB5B9DBC7B}" type="pres">
      <dgm:prSet presAssocID="{A8AC2F70-8276-48A0-9599-34264983CC0D}" presName="childText" presStyleLbl="revTx" presStyleIdx="1" presStyleCnt="4">
        <dgm:presLayoutVars>
          <dgm:bulletEnabled val="1"/>
        </dgm:presLayoutVars>
      </dgm:prSet>
      <dgm:spPr/>
    </dgm:pt>
    <dgm:pt modelId="{77FD365E-7C21-4020-88BA-0A84AE1E202F}" type="pres">
      <dgm:prSet presAssocID="{2EC4B137-7B96-4FFC-9355-0CB747A0D1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A99E05A-F3A4-4AC0-B8DA-FAF67D97CF46}" type="pres">
      <dgm:prSet presAssocID="{2EC4B137-7B96-4FFC-9355-0CB747A0D1AB}" presName="childText" presStyleLbl="revTx" presStyleIdx="2" presStyleCnt="4">
        <dgm:presLayoutVars>
          <dgm:bulletEnabled val="1"/>
        </dgm:presLayoutVars>
      </dgm:prSet>
      <dgm:spPr/>
    </dgm:pt>
    <dgm:pt modelId="{5EFBE9AE-060F-4A54-8D62-FDCA9892444A}" type="pres">
      <dgm:prSet presAssocID="{16B80847-1867-46EE-A5ED-4797970E705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D313207-2F75-4407-895F-12AC48BFD158}" type="pres">
      <dgm:prSet presAssocID="{16B80847-1867-46EE-A5ED-4797970E705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8D9F70C-451F-4E20-A1E4-DEB66714B970}" type="presOf" srcId="{417BBAD5-AE0A-4339-9E6B-F4643CBB392F}" destId="{3D313207-2F75-4407-895F-12AC48BFD158}" srcOrd="0" destOrd="0" presId="urn:microsoft.com/office/officeart/2005/8/layout/vList2"/>
    <dgm:cxn modelId="{296D6E19-5494-4826-9DD5-1C616FFB7328}" srcId="{B9B89BA2-FB19-4951-A210-3DF0F2D8D083}" destId="{16B80847-1867-46EE-A5ED-4797970E705C}" srcOrd="3" destOrd="0" parTransId="{DD889B9C-1B35-41B1-9A9B-896B2636D4C7}" sibTransId="{F2D6A733-BFEE-4467-904D-7843DD5C53EB}"/>
    <dgm:cxn modelId="{C30F5730-15D3-42A0-AD50-980596CA9BDF}" type="presOf" srcId="{135ECC6C-D69B-4BB9-B939-E85B2CE920EE}" destId="{DC67962D-B687-4DB9-A28B-FC71AACA63CF}" srcOrd="0" destOrd="0" presId="urn:microsoft.com/office/officeart/2005/8/layout/vList2"/>
    <dgm:cxn modelId="{D80D9666-37F9-4308-AF9B-BBA7C18D6086}" srcId="{B9B89BA2-FB19-4951-A210-3DF0F2D8D083}" destId="{A8AC2F70-8276-48A0-9599-34264983CC0D}" srcOrd="1" destOrd="0" parTransId="{ABC640A2-2B7A-4681-BAA6-8EFC6750BBD9}" sibTransId="{7DDC12CF-9185-4184-8AA5-83F70DF04E5B}"/>
    <dgm:cxn modelId="{8ABD2D6E-6E35-42A6-9F80-001042EDC725}" type="presOf" srcId="{A8AC2F70-8276-48A0-9599-34264983CC0D}" destId="{B88400E0-7D25-48C6-8901-B65BC22897F5}" srcOrd="0" destOrd="0" presId="urn:microsoft.com/office/officeart/2005/8/layout/vList2"/>
    <dgm:cxn modelId="{0252594E-2B2E-4034-9277-246E1D3B6659}" srcId="{81F129CC-E1D7-4AFB-8F26-45E2BE4F201A}" destId="{135ECC6C-D69B-4BB9-B939-E85B2CE920EE}" srcOrd="0" destOrd="0" parTransId="{84AC4BF1-33D4-4D4C-9B5C-6EB8A0454A6B}" sibTransId="{7EDB16B1-04D0-4FA7-9D15-0FC64A1FA06B}"/>
    <dgm:cxn modelId="{25931950-CBC2-4CE2-9D1C-EC60979DD49D}" srcId="{B9B89BA2-FB19-4951-A210-3DF0F2D8D083}" destId="{81F129CC-E1D7-4AFB-8F26-45E2BE4F201A}" srcOrd="0" destOrd="0" parTransId="{23C2BC7E-6611-4D2B-B2C9-5896976B3D00}" sibTransId="{06EA5337-E321-4C3B-8666-38AA90A765AA}"/>
    <dgm:cxn modelId="{9F5A0C76-DFEB-4EEC-A062-86CA8EF0F3C7}" type="presOf" srcId="{2EC4B137-7B96-4FFC-9355-0CB747A0D1AB}" destId="{77FD365E-7C21-4020-88BA-0A84AE1E202F}" srcOrd="0" destOrd="0" presId="urn:microsoft.com/office/officeart/2005/8/layout/vList2"/>
    <dgm:cxn modelId="{34CFD076-B20B-481D-BE9B-71ED7531A680}" type="presOf" srcId="{7E7DBBCF-930D-446E-AFFF-96D76179AA54}" destId="{2D895ED6-871D-4A2C-A0B0-51CB5B9DBC7B}" srcOrd="0" destOrd="0" presId="urn:microsoft.com/office/officeart/2005/8/layout/vList2"/>
    <dgm:cxn modelId="{4B02CD83-D95D-491C-AA10-0BC43D27C6E5}" type="presOf" srcId="{89DA60D6-9D90-4A27-A8C2-261EA9515D8A}" destId="{9A99E05A-F3A4-4AC0-B8DA-FAF67D97CF46}" srcOrd="0" destOrd="0" presId="urn:microsoft.com/office/officeart/2005/8/layout/vList2"/>
    <dgm:cxn modelId="{026E2599-366E-4F01-A598-9D6CDFED1922}" type="presOf" srcId="{B9B89BA2-FB19-4951-A210-3DF0F2D8D083}" destId="{9340D8AC-23A0-485F-9263-5B7E7696B5E7}" srcOrd="0" destOrd="0" presId="urn:microsoft.com/office/officeart/2005/8/layout/vList2"/>
    <dgm:cxn modelId="{09C12A9E-75A9-43B0-B89C-397A201FB9E8}" type="presOf" srcId="{16B80847-1867-46EE-A5ED-4797970E705C}" destId="{5EFBE9AE-060F-4A54-8D62-FDCA9892444A}" srcOrd="0" destOrd="0" presId="urn:microsoft.com/office/officeart/2005/8/layout/vList2"/>
    <dgm:cxn modelId="{845B52A5-EEDB-4143-8A18-B85A13D2B2C6}" srcId="{2EC4B137-7B96-4FFC-9355-0CB747A0D1AB}" destId="{89DA60D6-9D90-4A27-A8C2-261EA9515D8A}" srcOrd="0" destOrd="0" parTransId="{B99F6FF0-5F38-4E59-B9CD-2B450D87EA01}" sibTransId="{78CC666A-ACF0-4371-9B9A-B01BEEB1F5AA}"/>
    <dgm:cxn modelId="{527235B8-3635-48C3-AF60-6CF9AA5AB689}" srcId="{B9B89BA2-FB19-4951-A210-3DF0F2D8D083}" destId="{2EC4B137-7B96-4FFC-9355-0CB747A0D1AB}" srcOrd="2" destOrd="0" parTransId="{D7742D93-541A-46C0-9ADA-76C5DB12C4E4}" sibTransId="{870F914D-7A19-4720-B596-8E762A39CDC7}"/>
    <dgm:cxn modelId="{973D6CC3-CA97-4B29-A265-BA9AB53063D0}" srcId="{16B80847-1867-46EE-A5ED-4797970E705C}" destId="{417BBAD5-AE0A-4339-9E6B-F4643CBB392F}" srcOrd="0" destOrd="0" parTransId="{27165902-0A69-49B9-A796-7CA77D90A118}" sibTransId="{A7451CB6-7BB2-4CBE-BEC1-2626F4B5F4A9}"/>
    <dgm:cxn modelId="{C67415F1-4523-4137-BACF-ED2BBBF16560}" srcId="{A8AC2F70-8276-48A0-9599-34264983CC0D}" destId="{7E7DBBCF-930D-446E-AFFF-96D76179AA54}" srcOrd="0" destOrd="0" parTransId="{51FB56B3-0C75-48DA-92DC-A77F37B15A64}" sibTransId="{4F19B269-CA75-4E53-BE32-36018BE5007E}"/>
    <dgm:cxn modelId="{77EDEEFF-3D7F-4B06-AFB3-D1B12D8CBFD1}" type="presOf" srcId="{81F129CC-E1D7-4AFB-8F26-45E2BE4F201A}" destId="{2C1E84DC-F040-4C66-AEE6-8679C6D6A466}" srcOrd="0" destOrd="0" presId="urn:microsoft.com/office/officeart/2005/8/layout/vList2"/>
    <dgm:cxn modelId="{97ABB9E1-1F9D-462F-BA23-8195DD3D2C9B}" type="presParOf" srcId="{9340D8AC-23A0-485F-9263-5B7E7696B5E7}" destId="{2C1E84DC-F040-4C66-AEE6-8679C6D6A466}" srcOrd="0" destOrd="0" presId="urn:microsoft.com/office/officeart/2005/8/layout/vList2"/>
    <dgm:cxn modelId="{BFB29233-3186-4AE1-9EC2-58E6D2CD9E67}" type="presParOf" srcId="{9340D8AC-23A0-485F-9263-5B7E7696B5E7}" destId="{DC67962D-B687-4DB9-A28B-FC71AACA63CF}" srcOrd="1" destOrd="0" presId="urn:microsoft.com/office/officeart/2005/8/layout/vList2"/>
    <dgm:cxn modelId="{0EB3185D-9EB1-4D50-BE26-FFAACA823E95}" type="presParOf" srcId="{9340D8AC-23A0-485F-9263-5B7E7696B5E7}" destId="{B88400E0-7D25-48C6-8901-B65BC22897F5}" srcOrd="2" destOrd="0" presId="urn:microsoft.com/office/officeart/2005/8/layout/vList2"/>
    <dgm:cxn modelId="{943F8D91-4F17-44BA-9193-42EF22DF452D}" type="presParOf" srcId="{9340D8AC-23A0-485F-9263-5B7E7696B5E7}" destId="{2D895ED6-871D-4A2C-A0B0-51CB5B9DBC7B}" srcOrd="3" destOrd="0" presId="urn:microsoft.com/office/officeart/2005/8/layout/vList2"/>
    <dgm:cxn modelId="{2FE6EA5C-2634-4CB7-96AF-AF057E98EA3B}" type="presParOf" srcId="{9340D8AC-23A0-485F-9263-5B7E7696B5E7}" destId="{77FD365E-7C21-4020-88BA-0A84AE1E202F}" srcOrd="4" destOrd="0" presId="urn:microsoft.com/office/officeart/2005/8/layout/vList2"/>
    <dgm:cxn modelId="{E0CF6717-AB6D-468B-A442-7EED7F7497E9}" type="presParOf" srcId="{9340D8AC-23A0-485F-9263-5B7E7696B5E7}" destId="{9A99E05A-F3A4-4AC0-B8DA-FAF67D97CF46}" srcOrd="5" destOrd="0" presId="urn:microsoft.com/office/officeart/2005/8/layout/vList2"/>
    <dgm:cxn modelId="{17E36BE7-6B0C-4041-88FF-F84936C52756}" type="presParOf" srcId="{9340D8AC-23A0-485F-9263-5B7E7696B5E7}" destId="{5EFBE9AE-060F-4A54-8D62-FDCA9892444A}" srcOrd="6" destOrd="0" presId="urn:microsoft.com/office/officeart/2005/8/layout/vList2"/>
    <dgm:cxn modelId="{20D27F89-6B1A-459E-8F0A-9EC67F4521DB}" type="presParOf" srcId="{9340D8AC-23A0-485F-9263-5B7E7696B5E7}" destId="{3D313207-2F75-4407-895F-12AC48BFD15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 sz="2000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 sz="2000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 sz="2000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 sz="2000"/>
        </a:p>
      </dgm:t>
    </dgm:pt>
    <dgm:pt modelId="{79EC35D8-2C1E-44A6-B012-6B0A68C70147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 sz="2000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 sz="2000"/>
        </a:p>
      </dgm:t>
    </dgm:pt>
    <dgm:pt modelId="{9E3C73B9-3F5D-47CB-8823-2CC1EF6128D5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 sz="2000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 sz="2000"/>
        </a:p>
      </dgm:t>
    </dgm:pt>
    <dgm:pt modelId="{017F5212-793D-4352-96CB-C594CB6F17D6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 sz="2000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 sz="2000"/>
        </a:p>
      </dgm:t>
    </dgm:pt>
    <dgm:pt modelId="{2E85A708-85C1-46C3-8273-3197523FEC50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 sz="2000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 sz="2000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3025-E696-4038-80FF-643F0AD6721A}">
      <dsp:nvSpPr>
        <dsp:cNvPr id="0" name=""/>
        <dsp:cNvSpPr/>
      </dsp:nvSpPr>
      <dsp:spPr>
        <a:xfrm rot="5400000">
          <a:off x="4473547" y="-2399567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게임이 시작되는 지점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스토리의 시작과 튜토리얼을 진행하는 곳이다</a:t>
          </a:r>
          <a:r>
            <a:rPr lang="en-US" altLang="ko-KR" sz="1100" kern="1200" dirty="0"/>
            <a:t>.</a:t>
          </a:r>
          <a:r>
            <a:rPr lang="ko-KR" altLang="en-US" sz="1100" kern="1200" dirty="0"/>
            <a:t>  </a:t>
          </a:r>
          <a:r>
            <a:rPr lang="en-US" altLang="ko-KR" sz="1100" kern="1200" dirty="0"/>
            <a:t> 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내부의 형체가 낡고 오래된 모습을 하고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38369"/>
        <a:ext cx="5744366" cy="706725"/>
      </dsp:txXfrm>
    </dsp:sp>
    <dsp:sp modelId="{21F8BB86-1918-41E3-9FB2-A223811BAA4C}">
      <dsp:nvSpPr>
        <dsp:cNvPr id="0" name=""/>
        <dsp:cNvSpPr/>
      </dsp:nvSpPr>
      <dsp:spPr>
        <a:xfrm>
          <a:off x="929" y="2239"/>
          <a:ext cx="1972913" cy="9789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심연</a:t>
          </a:r>
        </a:p>
      </dsp:txBody>
      <dsp:txXfrm>
        <a:off x="48719" y="50029"/>
        <a:ext cx="1877333" cy="883406"/>
      </dsp:txXfrm>
    </dsp:sp>
    <dsp:sp modelId="{BA4989DA-CAF1-460E-9B39-C515A835BE8B}">
      <dsp:nvSpPr>
        <dsp:cNvPr id="0" name=""/>
        <dsp:cNvSpPr/>
      </dsp:nvSpPr>
      <dsp:spPr>
        <a:xfrm rot="5400000">
          <a:off x="4473547" y="-1371631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507285"/>
            <a:satOff val="25000"/>
            <a:lumOff val="44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07285"/>
              <a:satOff val="25000"/>
              <a:lumOff val="4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초반부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비교적 약한 망령이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비교적 어둡고 습한 느낌을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푸른 불꽃 등을 배치해 분위기를 연출한다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166305"/>
        <a:ext cx="5744366" cy="706725"/>
      </dsp:txXfrm>
    </dsp:sp>
    <dsp:sp modelId="{82D75792-07B3-49CD-964B-174559EFACFE}">
      <dsp:nvSpPr>
        <dsp:cNvPr id="0" name=""/>
        <dsp:cNvSpPr/>
      </dsp:nvSpPr>
      <dsp:spPr>
        <a:xfrm>
          <a:off x="929" y="1030174"/>
          <a:ext cx="1972913" cy="978986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하층</a:t>
          </a:r>
        </a:p>
      </dsp:txBody>
      <dsp:txXfrm>
        <a:off x="48719" y="1077964"/>
        <a:ext cx="1877333" cy="883406"/>
      </dsp:txXfrm>
    </dsp:sp>
    <dsp:sp modelId="{E189F43A-C3CF-4CBD-AFD5-A71D2DD6CEF3}">
      <dsp:nvSpPr>
        <dsp:cNvPr id="0" name=""/>
        <dsp:cNvSpPr/>
      </dsp:nvSpPr>
      <dsp:spPr>
        <a:xfrm rot="5400000">
          <a:off x="4473547" y="-343695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중반부</a:t>
          </a:r>
          <a:r>
            <a:rPr lang="en-US" altLang="ko-KR" sz="1100" kern="1200" dirty="0"/>
            <a:t>,  </a:t>
          </a:r>
          <a:r>
            <a:rPr lang="ko-KR" altLang="en-US" sz="1100" kern="1200" dirty="0"/>
            <a:t>데몬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하급 천사 등의 몬스터가 출현하고  스토리의 분기가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내부가 얼어붙어 차가운 분위기를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플레이어가 조금 미끄러지는 특징이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2194241"/>
        <a:ext cx="5744366" cy="706725"/>
      </dsp:txXfrm>
    </dsp:sp>
    <dsp:sp modelId="{6A5ECE59-4AD1-4072-B474-D2688BA4EAD9}">
      <dsp:nvSpPr>
        <dsp:cNvPr id="0" name=""/>
        <dsp:cNvSpPr/>
      </dsp:nvSpPr>
      <dsp:spPr>
        <a:xfrm>
          <a:off x="929" y="2058110"/>
          <a:ext cx="1972913" cy="978986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중심부</a:t>
          </a:r>
        </a:p>
      </dsp:txBody>
      <dsp:txXfrm>
        <a:off x="48719" y="2105900"/>
        <a:ext cx="1877333" cy="883406"/>
      </dsp:txXfrm>
    </dsp:sp>
    <dsp:sp modelId="{5AAA7805-4871-4BCD-ABDF-E656F3D9F90A}">
      <dsp:nvSpPr>
        <dsp:cNvPr id="0" name=""/>
        <dsp:cNvSpPr/>
      </dsp:nvSpPr>
      <dsp:spPr>
        <a:xfrm rot="5400000">
          <a:off x="4473547" y="684239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1521856"/>
            <a:satOff val="75000"/>
            <a:lumOff val="133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521856"/>
              <a:satOff val="75000"/>
              <a:lumOff val="1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후반부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천사 몬스터가 본격적으로 출현하고 일반 엔딩을 볼 수 있는 지점이다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기둥 사이로 하늘이 보이도록 디자인하며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화면 상부에서 빛이 내리쬐는 효과를 준다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3222175"/>
        <a:ext cx="5744366" cy="706725"/>
      </dsp:txXfrm>
    </dsp:sp>
    <dsp:sp modelId="{D4DB5BE1-0AE4-4053-BD88-20F701CB13C5}">
      <dsp:nvSpPr>
        <dsp:cNvPr id="0" name=""/>
        <dsp:cNvSpPr/>
      </dsp:nvSpPr>
      <dsp:spPr>
        <a:xfrm>
          <a:off x="929" y="3086045"/>
          <a:ext cx="1972913" cy="978986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상층</a:t>
          </a:r>
        </a:p>
      </dsp:txBody>
      <dsp:txXfrm>
        <a:off x="48719" y="3133835"/>
        <a:ext cx="1877333" cy="883406"/>
      </dsp:txXfrm>
    </dsp:sp>
    <dsp:sp modelId="{EB00DAA1-4CF4-4361-81C8-DF98E66DAC7B}">
      <dsp:nvSpPr>
        <dsp:cNvPr id="0" name=""/>
        <dsp:cNvSpPr/>
      </dsp:nvSpPr>
      <dsp:spPr>
        <a:xfrm rot="5400000">
          <a:off x="4473547" y="1712175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조건 충족 시 진행 할 수 있는 스테이지</a:t>
          </a:r>
          <a:r>
            <a:rPr lang="en-US" altLang="ko-KR" sz="1100" kern="1200" dirty="0"/>
            <a:t>, </a:t>
          </a:r>
          <a:r>
            <a:rPr lang="ko-KR" altLang="en-US" sz="1100" kern="1200" dirty="0" err="1"/>
            <a:t>히든</a:t>
          </a:r>
          <a:r>
            <a:rPr lang="ko-KR" altLang="en-US" sz="1100" kern="1200" dirty="0"/>
            <a:t> 엔딩을 볼 수 있는 장소이다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최상층으로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기둥 배경 뒤로 잠식되어가는 천계를 묘사한다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4250111"/>
        <a:ext cx="5744366" cy="706725"/>
      </dsp:txXfrm>
    </dsp:sp>
    <dsp:sp modelId="{8635371D-08E1-4751-9ED2-2055F98925A1}">
      <dsp:nvSpPr>
        <dsp:cNvPr id="0" name=""/>
        <dsp:cNvSpPr/>
      </dsp:nvSpPr>
      <dsp:spPr>
        <a:xfrm>
          <a:off x="929" y="4113981"/>
          <a:ext cx="1972913" cy="978986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히든</a:t>
          </a:r>
          <a:r>
            <a:rPr lang="ko-KR" altLang="en-US" sz="1600" kern="1200" dirty="0"/>
            <a:t> 스테이지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천계</a:t>
          </a:r>
          <a:r>
            <a:rPr lang="en-US" altLang="ko-KR" sz="1600" kern="1200" dirty="0"/>
            <a:t>)</a:t>
          </a:r>
          <a:endParaRPr lang="ko-KR" altLang="en-US" sz="1600" kern="1200" dirty="0"/>
        </a:p>
      </dsp:txBody>
      <dsp:txXfrm>
        <a:off x="48719" y="4161771"/>
        <a:ext cx="1877333" cy="8834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F67B9-6FFF-4240-8BD1-CBDFA4B4FC1E}">
      <dsp:nvSpPr>
        <dsp:cNvPr id="0" name=""/>
        <dsp:cNvSpPr/>
      </dsp:nvSpPr>
      <dsp:spPr>
        <a:xfrm>
          <a:off x="898369" y="-19484"/>
          <a:ext cx="3600178" cy="3600178"/>
        </a:xfrm>
        <a:prstGeom prst="circularArrow">
          <a:avLst>
            <a:gd name="adj1" fmla="val 5544"/>
            <a:gd name="adj2" fmla="val 330680"/>
            <a:gd name="adj3" fmla="val 13839877"/>
            <a:gd name="adj4" fmla="val 17347165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193D0-6883-4900-A364-EED9B1586B39}">
      <dsp:nvSpPr>
        <dsp:cNvPr id="0" name=""/>
        <dsp:cNvSpPr/>
      </dsp:nvSpPr>
      <dsp:spPr>
        <a:xfrm>
          <a:off x="1878907" y="543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초기 능력치로</a:t>
          </a:r>
          <a:br>
            <a:rPr lang="en-US" altLang="ko-KR" sz="1400" kern="1200" dirty="0"/>
          </a:br>
          <a:r>
            <a:rPr lang="ko-KR" altLang="en-US" sz="1400" kern="1200" dirty="0"/>
            <a:t>시작</a:t>
          </a:r>
        </a:p>
      </dsp:txBody>
      <dsp:txXfrm>
        <a:off x="1918914" y="40550"/>
        <a:ext cx="1559088" cy="739537"/>
      </dsp:txXfrm>
    </dsp:sp>
    <dsp:sp modelId="{05A215B5-657D-4B1E-9ED8-667795984ADB}">
      <dsp:nvSpPr>
        <dsp:cNvPr id="0" name=""/>
        <dsp:cNvSpPr/>
      </dsp:nvSpPr>
      <dsp:spPr>
        <a:xfrm>
          <a:off x="3339023" y="106138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던전탐색</a:t>
          </a:r>
        </a:p>
      </dsp:txBody>
      <dsp:txXfrm>
        <a:off x="3379030" y="1101387"/>
        <a:ext cx="1559088" cy="739537"/>
      </dsp:txXfrm>
    </dsp:sp>
    <dsp:sp modelId="{D31E9531-ABDA-44DC-A7B3-2915AB70D600}">
      <dsp:nvSpPr>
        <dsp:cNvPr id="0" name=""/>
        <dsp:cNvSpPr/>
      </dsp:nvSpPr>
      <dsp:spPr>
        <a:xfrm>
          <a:off x="2781308" y="277785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아이템 획득을</a:t>
          </a:r>
          <a:br>
            <a:rPr lang="en-US" altLang="ko-KR" sz="1400" kern="1200" dirty="0"/>
          </a:br>
          <a:r>
            <a:rPr lang="ko-KR" altLang="en-US" sz="1400" kern="1200" dirty="0"/>
            <a:t>통한 </a:t>
          </a:r>
          <a:r>
            <a:rPr lang="ko-KR" altLang="en-US" sz="1400" kern="1200" dirty="0" err="1"/>
            <a:t>파워업</a:t>
          </a:r>
          <a:endParaRPr lang="ko-KR" altLang="en-US" sz="1400" kern="1200" dirty="0"/>
        </a:p>
      </dsp:txBody>
      <dsp:txXfrm>
        <a:off x="2821315" y="2817857"/>
        <a:ext cx="1559088" cy="739537"/>
      </dsp:txXfrm>
    </dsp:sp>
    <dsp:sp modelId="{3A6E705F-BBC8-4325-8343-2F902F4FBDA8}">
      <dsp:nvSpPr>
        <dsp:cNvPr id="0" name=""/>
        <dsp:cNvSpPr/>
      </dsp:nvSpPr>
      <dsp:spPr>
        <a:xfrm>
          <a:off x="976505" y="277785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스테이지 진행</a:t>
          </a:r>
        </a:p>
      </dsp:txBody>
      <dsp:txXfrm>
        <a:off x="1016512" y="2817857"/>
        <a:ext cx="1559088" cy="739537"/>
      </dsp:txXfrm>
    </dsp:sp>
    <dsp:sp modelId="{AC2285B7-E651-40EE-B5A1-A9E44E4A39D0}">
      <dsp:nvSpPr>
        <dsp:cNvPr id="0" name=""/>
        <dsp:cNvSpPr/>
      </dsp:nvSpPr>
      <dsp:spPr>
        <a:xfrm>
          <a:off x="418790" y="106138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사망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또는 엔딩</a:t>
          </a:r>
        </a:p>
      </dsp:txBody>
      <dsp:txXfrm>
        <a:off x="458797" y="1101387"/>
        <a:ext cx="1559088" cy="73953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E84DC-F040-4C66-AEE6-8679C6D6A466}">
      <dsp:nvSpPr>
        <dsp:cNvPr id="0" name=""/>
        <dsp:cNvSpPr/>
      </dsp:nvSpPr>
      <dsp:spPr>
        <a:xfrm>
          <a:off x="0" y="1572"/>
          <a:ext cx="7556034" cy="482442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일반</a:t>
          </a:r>
        </a:p>
      </dsp:txBody>
      <dsp:txXfrm>
        <a:off x="23551" y="25123"/>
        <a:ext cx="7508932" cy="435340"/>
      </dsp:txXfrm>
    </dsp:sp>
    <dsp:sp modelId="{DC67962D-B687-4DB9-A28B-FC71AACA63CF}">
      <dsp:nvSpPr>
        <dsp:cNvPr id="0" name=""/>
        <dsp:cNvSpPr/>
      </dsp:nvSpPr>
      <dsp:spPr>
        <a:xfrm>
          <a:off x="0" y="484014"/>
          <a:ext cx="7556034" cy="2872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가장 흔히 볼 수 있는 아이템</a:t>
          </a:r>
          <a:r>
            <a:rPr lang="en-US" altLang="ko-KR" sz="1600" kern="1200" dirty="0"/>
            <a:t>. </a:t>
          </a:r>
          <a:r>
            <a:rPr lang="ko-KR" altLang="en-US" sz="1600" kern="1200" dirty="0"/>
            <a:t>기본 능력치를 조금 상승시키는 효과가 있다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0" y="484014"/>
        <a:ext cx="7556034" cy="287252"/>
      </dsp:txXfrm>
    </dsp:sp>
    <dsp:sp modelId="{B88400E0-7D25-48C6-8901-B65BC22897F5}">
      <dsp:nvSpPr>
        <dsp:cNvPr id="0" name=""/>
        <dsp:cNvSpPr/>
      </dsp:nvSpPr>
      <dsp:spPr>
        <a:xfrm>
          <a:off x="0" y="771267"/>
          <a:ext cx="7556034" cy="482442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희귀</a:t>
          </a:r>
        </a:p>
      </dsp:txBody>
      <dsp:txXfrm>
        <a:off x="23551" y="794818"/>
        <a:ext cx="7508932" cy="435340"/>
      </dsp:txXfrm>
    </dsp:sp>
    <dsp:sp modelId="{2D895ED6-871D-4A2C-A0B0-51CB5B9DBC7B}">
      <dsp:nvSpPr>
        <dsp:cNvPr id="0" name=""/>
        <dsp:cNvSpPr/>
      </dsp:nvSpPr>
      <dsp:spPr>
        <a:xfrm>
          <a:off x="0" y="1253709"/>
          <a:ext cx="7556034" cy="541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비교적 낮은 확률로 보게 되는 아이템</a:t>
          </a:r>
          <a:r>
            <a:rPr lang="en-US" altLang="ko-KR" sz="1600" kern="1200" dirty="0"/>
            <a:t>. </a:t>
          </a:r>
          <a:r>
            <a:rPr lang="ko-KR" altLang="en-US" sz="1600" kern="1200" dirty="0"/>
            <a:t>기본능력치를 상승시키고 약한 부가 능력</a:t>
          </a:r>
          <a:r>
            <a:rPr lang="en-US" altLang="ko-KR" sz="1600" kern="1200" dirty="0"/>
            <a:t>(ex: </a:t>
          </a:r>
          <a:r>
            <a:rPr lang="ko-KR" altLang="en-US" sz="1600" kern="1200" dirty="0"/>
            <a:t>상태이상 등</a:t>
          </a:r>
          <a:r>
            <a:rPr lang="en-US" altLang="ko-KR" sz="1600" kern="1200" dirty="0"/>
            <a:t>)</a:t>
          </a:r>
          <a:r>
            <a:rPr lang="ko-KR" altLang="en-US" sz="1600" kern="1200" dirty="0"/>
            <a:t>을 부여하는 효과가 있다</a:t>
          </a:r>
          <a:r>
            <a:rPr lang="en-US" altLang="ko-KR" sz="1600" kern="1200" dirty="0"/>
            <a:t>. </a:t>
          </a:r>
          <a:endParaRPr lang="ko-KR" altLang="en-US" sz="1600" kern="1200" dirty="0"/>
        </a:p>
      </dsp:txBody>
      <dsp:txXfrm>
        <a:off x="0" y="1253709"/>
        <a:ext cx="7556034" cy="541676"/>
      </dsp:txXfrm>
    </dsp:sp>
    <dsp:sp modelId="{77FD365E-7C21-4020-88BA-0A84AE1E202F}">
      <dsp:nvSpPr>
        <dsp:cNvPr id="0" name=""/>
        <dsp:cNvSpPr/>
      </dsp:nvSpPr>
      <dsp:spPr>
        <a:xfrm>
          <a:off x="0" y="1795386"/>
          <a:ext cx="7556034" cy="482442"/>
        </a:xfrm>
        <a:prstGeom prst="roundRect">
          <a:avLst/>
        </a:prstGeom>
        <a:solidFill>
          <a:srgbClr val="703E8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마스터</a:t>
          </a:r>
        </a:p>
      </dsp:txBody>
      <dsp:txXfrm>
        <a:off x="23551" y="1818937"/>
        <a:ext cx="7508932" cy="435340"/>
      </dsp:txXfrm>
    </dsp:sp>
    <dsp:sp modelId="{9A99E05A-F3A4-4AC0-B8DA-FAF67D97CF46}">
      <dsp:nvSpPr>
        <dsp:cNvPr id="0" name=""/>
        <dsp:cNvSpPr/>
      </dsp:nvSpPr>
      <dsp:spPr>
        <a:xfrm>
          <a:off x="0" y="2277828"/>
          <a:ext cx="7556034" cy="787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상당히 낮은 확률로 보게 되는 아이템</a:t>
          </a:r>
          <a:r>
            <a:rPr lang="en-US" altLang="ko-KR" sz="1600" kern="1200" dirty="0"/>
            <a:t>(</a:t>
          </a:r>
          <a:r>
            <a:rPr lang="ko-KR" altLang="en-US" sz="1600" kern="1200" dirty="0"/>
            <a:t>평균 </a:t>
          </a:r>
          <a:r>
            <a:rPr lang="en-US" altLang="ko-KR" sz="1600" kern="1200" dirty="0"/>
            <a:t>1</a:t>
          </a:r>
          <a:r>
            <a:rPr lang="ko-KR" altLang="en-US" sz="1600" kern="1200" dirty="0" err="1"/>
            <a:t>회차</a:t>
          </a:r>
          <a:r>
            <a:rPr lang="ko-KR" altLang="en-US" sz="1600" kern="1200" dirty="0"/>
            <a:t> 당 </a:t>
          </a:r>
          <a:r>
            <a:rPr lang="en-US" altLang="ko-KR" sz="1600" kern="1200" dirty="0"/>
            <a:t>1~2</a:t>
          </a:r>
          <a:r>
            <a:rPr lang="ko-KR" altLang="en-US" sz="1600" kern="1200" dirty="0"/>
            <a:t>번</a:t>
          </a:r>
          <a:r>
            <a:rPr lang="en-US" altLang="ko-KR" sz="1600" kern="1200" dirty="0"/>
            <a:t>) </a:t>
          </a:r>
          <a:r>
            <a:rPr lang="ko-KR" altLang="en-US" sz="1600" kern="1200" dirty="0"/>
            <a:t>기본 능력치를 크게 상승시키거나 부가능력</a:t>
          </a:r>
          <a:r>
            <a:rPr lang="en-US" altLang="ko-KR" sz="1600" kern="1200" dirty="0"/>
            <a:t>(ex: </a:t>
          </a:r>
          <a:r>
            <a:rPr lang="ko-KR" altLang="en-US" sz="1600" kern="1200" dirty="0"/>
            <a:t>오브젝트 통과 능력 등</a:t>
          </a:r>
          <a:r>
            <a:rPr lang="en-US" altLang="ko-KR" sz="1600" kern="1200" dirty="0"/>
            <a:t>)</a:t>
          </a:r>
          <a:r>
            <a:rPr lang="ko-KR" altLang="en-US" sz="1600" kern="1200" dirty="0"/>
            <a:t>을 부여하는 효과가 있다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0" y="2277828"/>
        <a:ext cx="7556034" cy="787893"/>
      </dsp:txXfrm>
    </dsp:sp>
    <dsp:sp modelId="{5EFBE9AE-060F-4A54-8D62-FDCA9892444A}">
      <dsp:nvSpPr>
        <dsp:cNvPr id="0" name=""/>
        <dsp:cNvSpPr/>
      </dsp:nvSpPr>
      <dsp:spPr>
        <a:xfrm>
          <a:off x="0" y="3065722"/>
          <a:ext cx="7556034" cy="482442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전설</a:t>
          </a:r>
        </a:p>
      </dsp:txBody>
      <dsp:txXfrm>
        <a:off x="23551" y="3089273"/>
        <a:ext cx="7508932" cy="435340"/>
      </dsp:txXfrm>
    </dsp:sp>
    <dsp:sp modelId="{3D313207-2F75-4407-895F-12AC48BFD158}">
      <dsp:nvSpPr>
        <dsp:cNvPr id="0" name=""/>
        <dsp:cNvSpPr/>
      </dsp:nvSpPr>
      <dsp:spPr>
        <a:xfrm>
          <a:off x="0" y="3548164"/>
          <a:ext cx="7556034" cy="541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매우 보기 힘든 아이템</a:t>
          </a:r>
          <a:r>
            <a:rPr lang="en-US" altLang="ko-KR" sz="1600" kern="1200" dirty="0"/>
            <a:t>(</a:t>
          </a:r>
          <a:r>
            <a:rPr lang="ko-KR" altLang="en-US" sz="1600" kern="1200" dirty="0"/>
            <a:t>평균 </a:t>
          </a:r>
          <a:r>
            <a:rPr lang="en-US" altLang="ko-KR" sz="1600" kern="1200" dirty="0"/>
            <a:t>3</a:t>
          </a:r>
          <a:r>
            <a:rPr lang="ko-KR" altLang="en-US" sz="1600" kern="1200" dirty="0" err="1"/>
            <a:t>회차</a:t>
          </a:r>
          <a:r>
            <a:rPr lang="ko-KR" altLang="en-US" sz="1600" kern="1200" dirty="0"/>
            <a:t> 당 </a:t>
          </a:r>
          <a:r>
            <a:rPr lang="en-US" altLang="ko-KR" sz="1600" kern="1200" dirty="0"/>
            <a:t>1</a:t>
          </a:r>
          <a:r>
            <a:rPr lang="ko-KR" altLang="en-US" sz="1600" kern="1200" dirty="0"/>
            <a:t>번</a:t>
          </a:r>
          <a:r>
            <a:rPr lang="en-US" altLang="ko-KR" sz="1600" kern="1200" dirty="0"/>
            <a:t>) </a:t>
          </a:r>
          <a:r>
            <a:rPr lang="ko-KR" altLang="en-US" sz="1600" kern="1200" dirty="0"/>
            <a:t>강력한 부가능력</a:t>
          </a:r>
          <a:r>
            <a:rPr lang="en-US" altLang="ko-KR" sz="1600" kern="1200" dirty="0"/>
            <a:t>(ex: EX</a:t>
          </a:r>
          <a:r>
            <a:rPr lang="ko-KR" altLang="en-US" sz="1600" kern="1200" dirty="0" err="1"/>
            <a:t>무브</a:t>
          </a:r>
          <a:r>
            <a:rPr lang="ko-KR" altLang="en-US" sz="1600" kern="1200" dirty="0"/>
            <a:t> 딜레이 제거 등</a:t>
          </a:r>
          <a:r>
            <a:rPr lang="en-US" altLang="ko-KR" sz="1600" kern="1200" dirty="0"/>
            <a:t>)</a:t>
          </a:r>
          <a:r>
            <a:rPr lang="ko-KR" altLang="en-US" sz="1600" kern="1200" dirty="0"/>
            <a:t>을 부여하는 효과가 있다</a:t>
          </a:r>
          <a:r>
            <a:rPr lang="en-US" altLang="ko-KR" sz="1600" kern="1200" dirty="0"/>
            <a:t>.</a:t>
          </a:r>
          <a:r>
            <a:rPr lang="ko-KR" altLang="en-US" sz="1600" kern="1200" dirty="0"/>
            <a:t> </a:t>
          </a:r>
          <a:r>
            <a:rPr lang="en-US" altLang="ko-KR" sz="1600" kern="1200" dirty="0"/>
            <a:t> </a:t>
          </a:r>
          <a:endParaRPr lang="ko-KR" altLang="en-US" sz="1600" kern="1200" dirty="0"/>
        </a:p>
      </dsp:txBody>
      <dsp:txXfrm>
        <a:off x="0" y="3548164"/>
        <a:ext cx="7556034" cy="54167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12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14T11:05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14T11:05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8BED1-52F2-4E25-B13B-C6C5F29D903A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B8AC5-3144-472D-8D41-6EF299FC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6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트위치를</a:t>
            </a:r>
            <a:r>
              <a:rPr lang="ko-KR" altLang="en-US" dirty="0"/>
              <a:t> 발견했고 </a:t>
            </a:r>
            <a:r>
              <a:rPr lang="ko-KR" altLang="en-US" dirty="0" err="1"/>
              <a:t>트위치와</a:t>
            </a:r>
            <a:r>
              <a:rPr lang="ko-KR" altLang="en-US" dirty="0"/>
              <a:t> 관련된 게임을 만들면 </a:t>
            </a:r>
            <a:r>
              <a:rPr lang="ko-KR" altLang="en-US" dirty="0" err="1"/>
              <a:t>재밌을거라고</a:t>
            </a:r>
            <a:r>
              <a:rPr lang="ko-KR" altLang="en-US" dirty="0"/>
              <a:t> 생각했다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인터넷 방송이 뜨고있고 그 플랫폼에서 </a:t>
            </a:r>
            <a:r>
              <a:rPr lang="ko-KR" altLang="en-US" dirty="0" err="1"/>
              <a:t>트위치가</a:t>
            </a:r>
            <a:r>
              <a:rPr lang="ko-KR" altLang="en-US" dirty="0"/>
              <a:t> 가장 </a:t>
            </a:r>
            <a:r>
              <a:rPr lang="ko-KR" altLang="en-US" dirty="0" err="1"/>
              <a:t>앞서나가고</a:t>
            </a:r>
            <a:r>
              <a:rPr lang="ko-KR" altLang="en-US" dirty="0"/>
              <a:t> 있고 그 </a:t>
            </a:r>
            <a:r>
              <a:rPr lang="ko-KR" altLang="en-US" dirty="0" err="1"/>
              <a:t>트위치에서</a:t>
            </a:r>
            <a:r>
              <a:rPr lang="ko-KR" altLang="en-US" dirty="0"/>
              <a:t> 가장 많이 방송하는 분야가 게임이다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방송을 시청하는 시청자들과 소통하며 플레이 할 수 있는 게임을 만들면 좋겠다고 생각을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B8AC5-3144-472D-8D41-6EF299FCA3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4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B8AC5-3144-472D-8D41-6EF299FCA3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1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502A-1B78-4E6D-8C01-3A16B0ABA00C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29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A149-D2B2-4608-A688-BFEFD84845CA}" type="datetime1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2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rLnF7CQ8Ac?t=8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YrLnF7CQ8Ac?t=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10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3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30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Layout" Target="../diagrams/layout4.xml"/><Relationship Id="rId7" Type="http://schemas.openxmlformats.org/officeDocument/2006/relationships/image" Target="../media/image35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Layout" Target="../diagrams/layout5.xml"/><Relationship Id="rId7" Type="http://schemas.openxmlformats.org/officeDocument/2006/relationships/image" Target="../media/image3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Layout" Target="../diagrams/layout6.xml"/><Relationship Id="rId7" Type="http://schemas.openxmlformats.org/officeDocument/2006/relationships/image" Target="../media/image37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30.gi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gi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30.gi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30.gi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2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11" Type="http://schemas.openxmlformats.org/officeDocument/2006/relationships/image" Target="../media/image20.sv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8.emf"/><Relationship Id="rId14" Type="http://schemas.openxmlformats.org/officeDocument/2006/relationships/image" Target="../media/image30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3" Type="http://schemas.openxmlformats.org/officeDocument/2006/relationships/diagramLayout" Target="../diagrams/layout12.xml"/><Relationship Id="rId7" Type="http://schemas.openxmlformats.org/officeDocument/2006/relationships/image" Target="../media/image40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30.gif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30.gif"/><Relationship Id="rId12" Type="http://schemas.microsoft.com/office/2007/relationships/diagramDrawing" Target="../diagrams/drawing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4.xml"/><Relationship Id="rId11" Type="http://schemas.openxmlformats.org/officeDocument/2006/relationships/diagramColors" Target="../diagrams/colors15.xml"/><Relationship Id="rId5" Type="http://schemas.openxmlformats.org/officeDocument/2006/relationships/diagramColors" Target="../diagrams/colors14.xml"/><Relationship Id="rId10" Type="http://schemas.openxmlformats.org/officeDocument/2006/relationships/diagramQuickStyle" Target="../diagrams/quickStyle15.xml"/><Relationship Id="rId4" Type="http://schemas.openxmlformats.org/officeDocument/2006/relationships/diagramQuickStyle" Target="../diagrams/quickStyle14.xml"/><Relationship Id="rId9" Type="http://schemas.openxmlformats.org/officeDocument/2006/relationships/diagramLayout" Target="../diagrams/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diagramLayout" Target="../diagrams/layout16.xml"/><Relationship Id="rId7" Type="http://schemas.openxmlformats.org/officeDocument/2006/relationships/image" Target="../media/image30.gif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41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Layout" Target="../diagrams/layout17.xml"/><Relationship Id="rId7" Type="http://schemas.openxmlformats.org/officeDocument/2006/relationships/image" Target="../media/image30.gif"/><Relationship Id="rId12" Type="http://schemas.microsoft.com/office/2007/relationships/diagramDrawing" Target="../diagrams/drawing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7.xml"/><Relationship Id="rId11" Type="http://schemas.openxmlformats.org/officeDocument/2006/relationships/diagramColors" Target="../diagrams/colors18.xml"/><Relationship Id="rId5" Type="http://schemas.openxmlformats.org/officeDocument/2006/relationships/diagramColors" Target="../diagrams/colors17.xml"/><Relationship Id="rId10" Type="http://schemas.openxmlformats.org/officeDocument/2006/relationships/diagramQuickStyle" Target="../diagrams/quickStyle18.xml"/><Relationship Id="rId4" Type="http://schemas.openxmlformats.org/officeDocument/2006/relationships/diagramQuickStyle" Target="../diagrams/quickStyle17.xml"/><Relationship Id="rId9" Type="http://schemas.openxmlformats.org/officeDocument/2006/relationships/diagramLayout" Target="../diagrams/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30.gif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2.svg"/><Relationship Id="rId3" Type="http://schemas.openxmlformats.org/officeDocument/2006/relationships/diagramLayout" Target="../diagrams/layout20.xml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11" Type="http://schemas.openxmlformats.org/officeDocument/2006/relationships/image" Target="../media/image20.sv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19.pn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8.emf"/><Relationship Id="rId14" Type="http://schemas.openxmlformats.org/officeDocument/2006/relationships/image" Target="../media/image30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30.gif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30.gif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Layout" Target="../diagrams/layout23.xml"/><Relationship Id="rId7" Type="http://schemas.openxmlformats.org/officeDocument/2006/relationships/image" Target="../media/image30.gif"/><Relationship Id="rId12" Type="http://schemas.microsoft.com/office/2007/relationships/diagramDrawing" Target="../diagrams/drawing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3.xml"/><Relationship Id="rId11" Type="http://schemas.openxmlformats.org/officeDocument/2006/relationships/diagramColors" Target="../diagrams/colors24.xml"/><Relationship Id="rId5" Type="http://schemas.openxmlformats.org/officeDocument/2006/relationships/diagramColors" Target="../diagrams/colors23.xml"/><Relationship Id="rId10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3.xml"/><Relationship Id="rId9" Type="http://schemas.openxmlformats.org/officeDocument/2006/relationships/diagramLayout" Target="../diagrams/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30.gif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30.gif"/><Relationship Id="rId12" Type="http://schemas.openxmlformats.org/officeDocument/2006/relationships/image" Target="../media/image46.sv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6.xml"/><Relationship Id="rId11" Type="http://schemas.openxmlformats.org/officeDocument/2006/relationships/image" Target="../media/image45.svg"/><Relationship Id="rId5" Type="http://schemas.openxmlformats.org/officeDocument/2006/relationships/diagramColors" Target="../diagrams/colors26.xml"/><Relationship Id="rId10" Type="http://schemas.openxmlformats.org/officeDocument/2006/relationships/image" Target="../media/image44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43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30.gif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1.svg"/><Relationship Id="rId3" Type="http://schemas.openxmlformats.org/officeDocument/2006/relationships/diagramLayout" Target="../diagrams/layout28.xml"/><Relationship Id="rId7" Type="http://schemas.openxmlformats.org/officeDocument/2006/relationships/image" Target="../media/image30.gif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diagramData" Target="../diagrams/data28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8.xml"/><Relationship Id="rId11" Type="http://schemas.openxmlformats.org/officeDocument/2006/relationships/image" Target="../media/image49.svg"/><Relationship Id="rId5" Type="http://schemas.openxmlformats.org/officeDocument/2006/relationships/diagramColors" Target="../diagrams/colors28.xml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4" Type="http://schemas.openxmlformats.org/officeDocument/2006/relationships/diagramQuickStyle" Target="../diagrams/quickStyle28.xml"/><Relationship Id="rId9" Type="http://schemas.openxmlformats.org/officeDocument/2006/relationships/image" Target="../media/image20.svg"/><Relationship Id="rId1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gif"/><Relationship Id="rId13" Type="http://schemas.openxmlformats.org/officeDocument/2006/relationships/image" Target="../media/image59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20.sv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19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58.svg"/><Relationship Id="rId4" Type="http://schemas.openxmlformats.org/officeDocument/2006/relationships/diagramLayout" Target="../diagrams/layout29.xml"/><Relationship Id="rId9" Type="http://schemas.openxmlformats.org/officeDocument/2006/relationships/image" Target="../media/image57.png"/><Relationship Id="rId14" Type="http://schemas.openxmlformats.org/officeDocument/2006/relationships/image" Target="../media/image6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iralnova.com/" TargetMode="External"/><Relationship Id="rId3" Type="http://schemas.openxmlformats.org/officeDocument/2006/relationships/diagramLayout" Target="../diagrams/layout30.xml"/><Relationship Id="rId7" Type="http://schemas.openxmlformats.org/officeDocument/2006/relationships/hyperlink" Target="https://www.youtube.com/watch?v=Cv9rMc4alCY" TargetMode="Externa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hyperlink" Target="https://www.youtube.com/watch?v=Ix7mqE1RXD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customXml" Target="../ink/ink1.xml"/><Relationship Id="rId7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9209777" y="4310915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2012181024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윤정훈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2012181032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이후림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2012181029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이인호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F60E3-1DE9-4F44-BE4F-094848BF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862" y="1990272"/>
            <a:ext cx="6416090" cy="26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F3D61A-D6A2-42DA-A5EA-989A0B7520CA}"/>
              </a:ext>
            </a:extLst>
          </p:cNvPr>
          <p:cNvSpPr txBox="1"/>
          <p:nvPr/>
        </p:nvSpPr>
        <p:spPr>
          <a:xfrm>
            <a:off x="2770235" y="6427361"/>
            <a:ext cx="694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실제로는 각 스테이지와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계층의 구조가 랜덤이어야 함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17A244-F41B-4007-8548-40A5D540764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9444F2-9380-4A55-8031-F7D3433C5AEE}"/>
              </a:ext>
            </a:extLst>
          </p:cNvPr>
          <p:cNvGrpSpPr/>
          <p:nvPr/>
        </p:nvGrpSpPr>
        <p:grpSpPr>
          <a:xfrm>
            <a:off x="10956" y="1281804"/>
            <a:ext cx="5028791" cy="5019353"/>
            <a:chOff x="-55439" y="1250611"/>
            <a:chExt cx="5028791" cy="5019353"/>
          </a:xfrm>
        </p:grpSpPr>
        <p:sp>
          <p:nvSpPr>
            <p:cNvPr id="106" name="다이아몬드 105">
              <a:extLst>
                <a:ext uri="{FF2B5EF4-FFF2-40B4-BE49-F238E27FC236}">
                  <a16:creationId xmlns:a16="http://schemas.microsoft.com/office/drawing/2014/main" id="{885ACCB0-7F51-46EE-8452-E8F8E19FAF66}"/>
                </a:ext>
              </a:extLst>
            </p:cNvPr>
            <p:cNvSpPr/>
            <p:nvPr/>
          </p:nvSpPr>
          <p:spPr>
            <a:xfrm>
              <a:off x="2698614" y="5075334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화살표: 톱니 모양의 오른쪽 106">
              <a:extLst>
                <a:ext uri="{FF2B5EF4-FFF2-40B4-BE49-F238E27FC236}">
                  <a16:creationId xmlns:a16="http://schemas.microsoft.com/office/drawing/2014/main" id="{193C78C0-C08C-4DDC-80B0-9FD09BDF0E9E}"/>
                </a:ext>
              </a:extLst>
            </p:cNvPr>
            <p:cNvSpPr/>
            <p:nvPr/>
          </p:nvSpPr>
          <p:spPr>
            <a:xfrm>
              <a:off x="2130188" y="5775813"/>
              <a:ext cx="679933" cy="17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다이아몬드 107">
              <a:extLst>
                <a:ext uri="{FF2B5EF4-FFF2-40B4-BE49-F238E27FC236}">
                  <a16:creationId xmlns:a16="http://schemas.microsoft.com/office/drawing/2014/main" id="{B4DB5C13-F7D7-4BDB-A1B4-A353CBDC2580}"/>
                </a:ext>
              </a:extLst>
            </p:cNvPr>
            <p:cNvSpPr/>
            <p:nvPr/>
          </p:nvSpPr>
          <p:spPr>
            <a:xfrm>
              <a:off x="3298762" y="448826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9" name="다이아몬드 108">
              <a:extLst>
                <a:ext uri="{FF2B5EF4-FFF2-40B4-BE49-F238E27FC236}">
                  <a16:creationId xmlns:a16="http://schemas.microsoft.com/office/drawing/2014/main" id="{8FAC4F1D-860A-4FEC-A159-B949FCC07C6D}"/>
                </a:ext>
              </a:extLst>
            </p:cNvPr>
            <p:cNvSpPr/>
            <p:nvPr/>
          </p:nvSpPr>
          <p:spPr>
            <a:xfrm>
              <a:off x="2707003" y="388827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다이아몬드 109">
              <a:extLst>
                <a:ext uri="{FF2B5EF4-FFF2-40B4-BE49-F238E27FC236}">
                  <a16:creationId xmlns:a16="http://schemas.microsoft.com/office/drawing/2014/main" id="{BBFAE28C-90B3-4FA4-A001-588D7FDD7E7A}"/>
                </a:ext>
              </a:extLst>
            </p:cNvPr>
            <p:cNvSpPr/>
            <p:nvPr/>
          </p:nvSpPr>
          <p:spPr>
            <a:xfrm>
              <a:off x="3882132" y="388827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다이아몬드 110">
              <a:extLst>
                <a:ext uri="{FF2B5EF4-FFF2-40B4-BE49-F238E27FC236}">
                  <a16:creationId xmlns:a16="http://schemas.microsoft.com/office/drawing/2014/main" id="{C1B277AB-041B-49D1-A833-23106CE6FD9B}"/>
                </a:ext>
              </a:extLst>
            </p:cNvPr>
            <p:cNvSpPr/>
            <p:nvPr/>
          </p:nvSpPr>
          <p:spPr>
            <a:xfrm>
              <a:off x="2113325" y="3300071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다이아몬드 111">
              <a:extLst>
                <a:ext uri="{FF2B5EF4-FFF2-40B4-BE49-F238E27FC236}">
                  <a16:creationId xmlns:a16="http://schemas.microsoft.com/office/drawing/2014/main" id="{F657980E-6E7E-48EB-AC61-AE2459B263D4}"/>
                </a:ext>
              </a:extLst>
            </p:cNvPr>
            <p:cNvSpPr/>
            <p:nvPr/>
          </p:nvSpPr>
          <p:spPr>
            <a:xfrm>
              <a:off x="2694776" y="270912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F73D909F-B2B8-4777-B598-F432943A528A}"/>
                </a:ext>
              </a:extLst>
            </p:cNvPr>
            <p:cNvSpPr/>
            <p:nvPr/>
          </p:nvSpPr>
          <p:spPr>
            <a:xfrm>
              <a:off x="1515096" y="2717515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다이아몬드 113">
              <a:extLst>
                <a:ext uri="{FF2B5EF4-FFF2-40B4-BE49-F238E27FC236}">
                  <a16:creationId xmlns:a16="http://schemas.microsoft.com/office/drawing/2014/main" id="{543F6257-C4D5-48F2-BD77-8278EAD5EEAE}"/>
                </a:ext>
              </a:extLst>
            </p:cNvPr>
            <p:cNvSpPr/>
            <p:nvPr/>
          </p:nvSpPr>
          <p:spPr>
            <a:xfrm>
              <a:off x="2104936" y="211586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다이아몬드 114">
              <a:extLst>
                <a:ext uri="{FF2B5EF4-FFF2-40B4-BE49-F238E27FC236}">
                  <a16:creationId xmlns:a16="http://schemas.microsoft.com/office/drawing/2014/main" id="{D9F42E94-C1F3-4896-AE64-C6F6C44C1211}"/>
                </a:ext>
              </a:extLst>
            </p:cNvPr>
            <p:cNvSpPr/>
            <p:nvPr/>
          </p:nvSpPr>
          <p:spPr>
            <a:xfrm>
              <a:off x="2698614" y="1522606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5E55B09-8A63-4841-8DBC-AB933721B169}"/>
                </a:ext>
              </a:extLst>
            </p:cNvPr>
            <p:cNvSpPr/>
            <p:nvPr/>
          </p:nvSpPr>
          <p:spPr>
            <a:xfrm>
              <a:off x="-55439" y="5497997"/>
              <a:ext cx="264925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 Room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76BCBCB-6F76-4E0C-B6CA-D9D0637A341A}"/>
                </a:ext>
              </a:extLst>
            </p:cNvPr>
            <p:cNvSpPr/>
            <p:nvPr/>
          </p:nvSpPr>
          <p:spPr>
            <a:xfrm>
              <a:off x="707744" y="1250611"/>
              <a:ext cx="1471749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0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Stage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66FEB2-A638-43CC-A65D-BE2F2A7977C9}"/>
                </a:ext>
              </a:extLst>
            </p:cNvPr>
            <p:cNvSpPr txBox="1"/>
            <p:nvPr/>
          </p:nvSpPr>
          <p:spPr>
            <a:xfrm>
              <a:off x="3313706" y="5900632"/>
              <a:ext cx="132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시작 </a:t>
              </a:r>
              <a:r>
                <a:rPr lang="en-US" altLang="ko-KR" dirty="0">
                  <a:solidFill>
                    <a:schemeClr val="bg1"/>
                  </a:solidFill>
                </a:rPr>
                <a:t>Room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979A6-8540-483D-AA58-FC56941B1139}"/>
                </a:ext>
              </a:extLst>
            </p:cNvPr>
            <p:cNvSpPr txBox="1"/>
            <p:nvPr/>
          </p:nvSpPr>
          <p:spPr>
            <a:xfrm>
              <a:off x="3606496" y="1649821"/>
              <a:ext cx="132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끝 </a:t>
              </a:r>
              <a:r>
                <a:rPr lang="en-US" altLang="ko-KR">
                  <a:solidFill>
                    <a:schemeClr val="bg1"/>
                  </a:solidFill>
                </a:rPr>
                <a:t>Room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1" name="화살표: 톱니 모양의 오른쪽 120">
            <a:extLst>
              <a:ext uri="{FF2B5EF4-FFF2-40B4-BE49-F238E27FC236}">
                <a16:creationId xmlns:a16="http://schemas.microsoft.com/office/drawing/2014/main" id="{0E68C05F-8A2D-4FCB-BDF4-5D75D04DEF79}"/>
              </a:ext>
            </a:extLst>
          </p:cNvPr>
          <p:cNvSpPr/>
          <p:nvPr/>
        </p:nvSpPr>
        <p:spPr>
          <a:xfrm>
            <a:off x="5671181" y="5184107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38A4ED-6B31-4AA1-AC77-DD17C1E16B25}"/>
              </a:ext>
            </a:extLst>
          </p:cNvPr>
          <p:cNvGrpSpPr/>
          <p:nvPr/>
        </p:nvGrpSpPr>
        <p:grpSpPr>
          <a:xfrm>
            <a:off x="5891438" y="1142684"/>
            <a:ext cx="7669908" cy="5220280"/>
            <a:chOff x="5973879" y="1146284"/>
            <a:chExt cx="7669908" cy="522028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202B997-774C-478D-89A5-279DA9A6A36C}"/>
                </a:ext>
              </a:extLst>
            </p:cNvPr>
            <p:cNvGrpSpPr/>
            <p:nvPr/>
          </p:nvGrpSpPr>
          <p:grpSpPr>
            <a:xfrm>
              <a:off x="7182343" y="4542797"/>
              <a:ext cx="1358123" cy="1823767"/>
              <a:chOff x="470677" y="1902207"/>
              <a:chExt cx="3458256" cy="4643948"/>
            </a:xfrm>
          </p:grpSpPr>
          <p:sp>
            <p:nvSpPr>
              <p:cNvPr id="52" name="다이아몬드 51">
                <a:extLst>
                  <a:ext uri="{FF2B5EF4-FFF2-40B4-BE49-F238E27FC236}">
                    <a16:creationId xmlns:a16="http://schemas.microsoft.com/office/drawing/2014/main" id="{A2F70887-DD95-4AD8-B674-4B6332F54F3C}"/>
                  </a:ext>
                </a:extLst>
              </p:cNvPr>
              <p:cNvSpPr/>
              <p:nvPr/>
            </p:nvSpPr>
            <p:spPr>
              <a:xfrm>
                <a:off x="1654195" y="5454935"/>
                <a:ext cx="1091220" cy="109122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다이아몬드 52">
                <a:extLst>
                  <a:ext uri="{FF2B5EF4-FFF2-40B4-BE49-F238E27FC236}">
                    <a16:creationId xmlns:a16="http://schemas.microsoft.com/office/drawing/2014/main" id="{B1F7058C-5F1A-4D11-BB14-5F4D4DE7D32B}"/>
                  </a:ext>
                </a:extLst>
              </p:cNvPr>
              <p:cNvSpPr/>
              <p:nvPr/>
            </p:nvSpPr>
            <p:spPr>
              <a:xfrm>
                <a:off x="2254343" y="4867863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AC8E5046-BF0F-4821-96AF-E52CAD39BF5F}"/>
                  </a:ext>
                </a:extLst>
              </p:cNvPr>
              <p:cNvSpPr/>
              <p:nvPr/>
            </p:nvSpPr>
            <p:spPr>
              <a:xfrm>
                <a:off x="1662584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D9187282-FD6C-4541-9981-AF631492D842}"/>
                  </a:ext>
                </a:extLst>
              </p:cNvPr>
              <p:cNvSpPr/>
              <p:nvPr/>
            </p:nvSpPr>
            <p:spPr>
              <a:xfrm>
                <a:off x="2837713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다이아몬드 55">
                <a:extLst>
                  <a:ext uri="{FF2B5EF4-FFF2-40B4-BE49-F238E27FC236}">
                    <a16:creationId xmlns:a16="http://schemas.microsoft.com/office/drawing/2014/main" id="{4222BD5B-2101-4513-AAC5-15D09EABBB34}"/>
                  </a:ext>
                </a:extLst>
              </p:cNvPr>
              <p:cNvSpPr/>
              <p:nvPr/>
            </p:nvSpPr>
            <p:spPr>
              <a:xfrm>
                <a:off x="1068906" y="3679672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다이아몬드 56">
                <a:extLst>
                  <a:ext uri="{FF2B5EF4-FFF2-40B4-BE49-F238E27FC236}">
                    <a16:creationId xmlns:a16="http://schemas.microsoft.com/office/drawing/2014/main" id="{DA96EBFF-3D12-473B-BBC7-492E14EF5BEB}"/>
                  </a:ext>
                </a:extLst>
              </p:cNvPr>
              <p:cNvSpPr/>
              <p:nvPr/>
            </p:nvSpPr>
            <p:spPr>
              <a:xfrm>
                <a:off x="1650357" y="308872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다이아몬드 57">
                <a:extLst>
                  <a:ext uri="{FF2B5EF4-FFF2-40B4-BE49-F238E27FC236}">
                    <a16:creationId xmlns:a16="http://schemas.microsoft.com/office/drawing/2014/main" id="{05CDFFB0-6476-4DAF-826A-D6D4F3246033}"/>
                  </a:ext>
                </a:extLst>
              </p:cNvPr>
              <p:cNvSpPr/>
              <p:nvPr/>
            </p:nvSpPr>
            <p:spPr>
              <a:xfrm>
                <a:off x="470677" y="3097116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9F2AC4FE-05F8-4B88-86FA-7AB610438E65}"/>
                  </a:ext>
                </a:extLst>
              </p:cNvPr>
              <p:cNvSpPr/>
              <p:nvPr/>
            </p:nvSpPr>
            <p:spPr>
              <a:xfrm>
                <a:off x="1060517" y="249546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다이아몬드 59">
                <a:extLst>
                  <a:ext uri="{FF2B5EF4-FFF2-40B4-BE49-F238E27FC236}">
                    <a16:creationId xmlns:a16="http://schemas.microsoft.com/office/drawing/2014/main" id="{C52B43CB-EE02-4C2D-9460-B88E78ACDE39}"/>
                  </a:ext>
                </a:extLst>
              </p:cNvPr>
              <p:cNvSpPr/>
              <p:nvPr/>
            </p:nvSpPr>
            <p:spPr>
              <a:xfrm>
                <a:off x="1654195" y="1902207"/>
                <a:ext cx="1091220" cy="1091220"/>
              </a:xfrm>
              <a:prstGeom prst="diamond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49E1F01-95A9-4BAD-920C-C443D0E9052E}"/>
                </a:ext>
              </a:extLst>
            </p:cNvPr>
            <p:cNvSpPr/>
            <p:nvPr/>
          </p:nvSpPr>
          <p:spPr>
            <a:xfrm>
              <a:off x="9315736" y="5126760"/>
              <a:ext cx="140974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 Stage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ACD9801-47D8-4D23-AE2F-95F29EE6AC9C}"/>
                </a:ext>
              </a:extLst>
            </p:cNvPr>
            <p:cNvGrpSpPr/>
            <p:nvPr/>
          </p:nvGrpSpPr>
          <p:grpSpPr>
            <a:xfrm>
              <a:off x="7488893" y="2847821"/>
              <a:ext cx="1358123" cy="1823767"/>
              <a:chOff x="470677" y="1902207"/>
              <a:chExt cx="3458256" cy="4643948"/>
            </a:xfrm>
          </p:grpSpPr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03D61AF-4BBE-44C8-8762-28CACD61657A}"/>
                  </a:ext>
                </a:extLst>
              </p:cNvPr>
              <p:cNvSpPr/>
              <p:nvPr/>
            </p:nvSpPr>
            <p:spPr>
              <a:xfrm>
                <a:off x="1654195" y="5454935"/>
                <a:ext cx="1091220" cy="109122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다이아몬드 65">
                <a:extLst>
                  <a:ext uri="{FF2B5EF4-FFF2-40B4-BE49-F238E27FC236}">
                    <a16:creationId xmlns:a16="http://schemas.microsoft.com/office/drawing/2014/main" id="{6E157DBA-1498-4B18-88A1-CDD7A952E1CC}"/>
                  </a:ext>
                </a:extLst>
              </p:cNvPr>
              <p:cNvSpPr/>
              <p:nvPr/>
            </p:nvSpPr>
            <p:spPr>
              <a:xfrm>
                <a:off x="2254343" y="4867863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다이아몬드 66">
                <a:extLst>
                  <a:ext uri="{FF2B5EF4-FFF2-40B4-BE49-F238E27FC236}">
                    <a16:creationId xmlns:a16="http://schemas.microsoft.com/office/drawing/2014/main" id="{B2EA9EC3-240E-4E32-987B-12763422515C}"/>
                  </a:ext>
                </a:extLst>
              </p:cNvPr>
              <p:cNvSpPr/>
              <p:nvPr/>
            </p:nvSpPr>
            <p:spPr>
              <a:xfrm>
                <a:off x="1662584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다이아몬드 67">
                <a:extLst>
                  <a:ext uri="{FF2B5EF4-FFF2-40B4-BE49-F238E27FC236}">
                    <a16:creationId xmlns:a16="http://schemas.microsoft.com/office/drawing/2014/main" id="{7DEC44B1-E1D2-46FF-8AB6-AD019EF81EB3}"/>
                  </a:ext>
                </a:extLst>
              </p:cNvPr>
              <p:cNvSpPr/>
              <p:nvPr/>
            </p:nvSpPr>
            <p:spPr>
              <a:xfrm>
                <a:off x="2837713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다이아몬드 68">
                <a:extLst>
                  <a:ext uri="{FF2B5EF4-FFF2-40B4-BE49-F238E27FC236}">
                    <a16:creationId xmlns:a16="http://schemas.microsoft.com/office/drawing/2014/main" id="{CC43314F-67BE-4D8A-9FEE-821AD45B61D8}"/>
                  </a:ext>
                </a:extLst>
              </p:cNvPr>
              <p:cNvSpPr/>
              <p:nvPr/>
            </p:nvSpPr>
            <p:spPr>
              <a:xfrm>
                <a:off x="1068906" y="3679672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A47B25D9-64A6-4C7E-8D7B-A3785EB9D587}"/>
                  </a:ext>
                </a:extLst>
              </p:cNvPr>
              <p:cNvSpPr/>
              <p:nvPr/>
            </p:nvSpPr>
            <p:spPr>
              <a:xfrm>
                <a:off x="1650357" y="308872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다이아몬드 70">
                <a:extLst>
                  <a:ext uri="{FF2B5EF4-FFF2-40B4-BE49-F238E27FC236}">
                    <a16:creationId xmlns:a16="http://schemas.microsoft.com/office/drawing/2014/main" id="{8C404A31-10FF-4FFF-A5EA-4C02FF0295DB}"/>
                  </a:ext>
                </a:extLst>
              </p:cNvPr>
              <p:cNvSpPr/>
              <p:nvPr/>
            </p:nvSpPr>
            <p:spPr>
              <a:xfrm>
                <a:off x="470677" y="3097116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다이아몬드 71">
                <a:extLst>
                  <a:ext uri="{FF2B5EF4-FFF2-40B4-BE49-F238E27FC236}">
                    <a16:creationId xmlns:a16="http://schemas.microsoft.com/office/drawing/2014/main" id="{2F25495E-F218-4F6B-867B-A8D5DC19550A}"/>
                  </a:ext>
                </a:extLst>
              </p:cNvPr>
              <p:cNvSpPr/>
              <p:nvPr/>
            </p:nvSpPr>
            <p:spPr>
              <a:xfrm>
                <a:off x="1060517" y="249546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다이아몬드 72">
                <a:extLst>
                  <a:ext uri="{FF2B5EF4-FFF2-40B4-BE49-F238E27FC236}">
                    <a16:creationId xmlns:a16="http://schemas.microsoft.com/office/drawing/2014/main" id="{A50519D3-B3FD-4EB8-8A89-4DD0EA04F4BA}"/>
                  </a:ext>
                </a:extLst>
              </p:cNvPr>
              <p:cNvSpPr/>
              <p:nvPr/>
            </p:nvSpPr>
            <p:spPr>
              <a:xfrm>
                <a:off x="1654195" y="1902207"/>
                <a:ext cx="1091220" cy="1091220"/>
              </a:xfrm>
              <a:prstGeom prst="diamond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5A4EEB4-3F60-46E1-8BA6-553F766D7600}"/>
                </a:ext>
              </a:extLst>
            </p:cNvPr>
            <p:cNvGrpSpPr/>
            <p:nvPr/>
          </p:nvGrpSpPr>
          <p:grpSpPr>
            <a:xfrm>
              <a:off x="7792193" y="1154817"/>
              <a:ext cx="1358123" cy="1823767"/>
              <a:chOff x="470677" y="1902207"/>
              <a:chExt cx="3458256" cy="4643948"/>
            </a:xfrm>
          </p:grpSpPr>
          <p:sp>
            <p:nvSpPr>
              <p:cNvPr id="75" name="다이아몬드 74">
                <a:extLst>
                  <a:ext uri="{FF2B5EF4-FFF2-40B4-BE49-F238E27FC236}">
                    <a16:creationId xmlns:a16="http://schemas.microsoft.com/office/drawing/2014/main" id="{7D6801B6-4D03-4A43-B224-084E0534F826}"/>
                  </a:ext>
                </a:extLst>
              </p:cNvPr>
              <p:cNvSpPr/>
              <p:nvPr/>
            </p:nvSpPr>
            <p:spPr>
              <a:xfrm>
                <a:off x="1654195" y="5454935"/>
                <a:ext cx="1091220" cy="109122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다이아몬드 75">
                <a:extLst>
                  <a:ext uri="{FF2B5EF4-FFF2-40B4-BE49-F238E27FC236}">
                    <a16:creationId xmlns:a16="http://schemas.microsoft.com/office/drawing/2014/main" id="{8CDD8E20-0B1F-48D3-A89D-45FF957143B8}"/>
                  </a:ext>
                </a:extLst>
              </p:cNvPr>
              <p:cNvSpPr/>
              <p:nvPr/>
            </p:nvSpPr>
            <p:spPr>
              <a:xfrm>
                <a:off x="2254343" y="4867863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1CADB206-2D4E-47FC-BCB7-F641AEE16905}"/>
                  </a:ext>
                </a:extLst>
              </p:cNvPr>
              <p:cNvSpPr/>
              <p:nvPr/>
            </p:nvSpPr>
            <p:spPr>
              <a:xfrm>
                <a:off x="1662584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A0090C69-2973-4A43-9349-628EBEF598FB}"/>
                  </a:ext>
                </a:extLst>
              </p:cNvPr>
              <p:cNvSpPr/>
              <p:nvPr/>
            </p:nvSpPr>
            <p:spPr>
              <a:xfrm>
                <a:off x="2837713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D2A8267E-9970-40DA-9589-7CA0495E77FF}"/>
                  </a:ext>
                </a:extLst>
              </p:cNvPr>
              <p:cNvSpPr/>
              <p:nvPr/>
            </p:nvSpPr>
            <p:spPr>
              <a:xfrm>
                <a:off x="1068906" y="3679672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다이아몬드 79">
                <a:extLst>
                  <a:ext uri="{FF2B5EF4-FFF2-40B4-BE49-F238E27FC236}">
                    <a16:creationId xmlns:a16="http://schemas.microsoft.com/office/drawing/2014/main" id="{53FAEB39-D34E-4125-AB1F-0D63244362DD}"/>
                  </a:ext>
                </a:extLst>
              </p:cNvPr>
              <p:cNvSpPr/>
              <p:nvPr/>
            </p:nvSpPr>
            <p:spPr>
              <a:xfrm>
                <a:off x="1650357" y="308872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다이아몬드 80">
                <a:extLst>
                  <a:ext uri="{FF2B5EF4-FFF2-40B4-BE49-F238E27FC236}">
                    <a16:creationId xmlns:a16="http://schemas.microsoft.com/office/drawing/2014/main" id="{6FF79714-979B-4F97-9FF5-871FA9BA9997}"/>
                  </a:ext>
                </a:extLst>
              </p:cNvPr>
              <p:cNvSpPr/>
              <p:nvPr/>
            </p:nvSpPr>
            <p:spPr>
              <a:xfrm>
                <a:off x="470677" y="3097116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다이아몬드 81">
                <a:extLst>
                  <a:ext uri="{FF2B5EF4-FFF2-40B4-BE49-F238E27FC236}">
                    <a16:creationId xmlns:a16="http://schemas.microsoft.com/office/drawing/2014/main" id="{9A2220CD-8A0C-4B7B-8B35-4D8F8EC7D6CC}"/>
                  </a:ext>
                </a:extLst>
              </p:cNvPr>
              <p:cNvSpPr/>
              <p:nvPr/>
            </p:nvSpPr>
            <p:spPr>
              <a:xfrm>
                <a:off x="1060517" y="249546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다이아몬드 82">
                <a:extLst>
                  <a:ext uri="{FF2B5EF4-FFF2-40B4-BE49-F238E27FC236}">
                    <a16:creationId xmlns:a16="http://schemas.microsoft.com/office/drawing/2014/main" id="{FAF6AE65-182D-4A45-8CFB-BC8595D3A1B4}"/>
                  </a:ext>
                </a:extLst>
              </p:cNvPr>
              <p:cNvSpPr/>
              <p:nvPr/>
            </p:nvSpPr>
            <p:spPr>
              <a:xfrm>
                <a:off x="1654195" y="1902207"/>
                <a:ext cx="1091220" cy="1091220"/>
              </a:xfrm>
              <a:prstGeom prst="diamond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ADD1C83-1940-4502-9074-B1545FCF3460}"/>
                </a:ext>
              </a:extLst>
            </p:cNvPr>
            <p:cNvSpPr/>
            <p:nvPr/>
          </p:nvSpPr>
          <p:spPr>
            <a:xfrm>
              <a:off x="9296672" y="3353654"/>
              <a:ext cx="140974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Stage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95E8907-2263-43D5-AB3B-363CAA7C64B4}"/>
                </a:ext>
              </a:extLst>
            </p:cNvPr>
            <p:cNvSpPr/>
            <p:nvPr/>
          </p:nvSpPr>
          <p:spPr>
            <a:xfrm>
              <a:off x="9314805" y="1664606"/>
              <a:ext cx="194835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Boss</a:t>
              </a:r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Stage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FD85636-D938-4E2C-A3FC-EC551582ADE1}"/>
                </a:ext>
              </a:extLst>
            </p:cNvPr>
            <p:cNvSpPr txBox="1"/>
            <p:nvPr/>
          </p:nvSpPr>
          <p:spPr>
            <a:xfrm>
              <a:off x="8671959" y="1155129"/>
              <a:ext cx="1329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다음 스테이지와 이어짐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7DFAA64-AF92-4BFF-9534-2B0C46AB6CE1}"/>
                </a:ext>
              </a:extLst>
            </p:cNvPr>
            <p:cNvSpPr txBox="1"/>
            <p:nvPr/>
          </p:nvSpPr>
          <p:spPr>
            <a:xfrm>
              <a:off x="11367197" y="5897221"/>
              <a:ext cx="227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하층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4B75CE-4679-405C-94F5-D7F658CC8A21}"/>
                </a:ext>
              </a:extLst>
            </p:cNvPr>
            <p:cNvSpPr txBox="1"/>
            <p:nvPr/>
          </p:nvSpPr>
          <p:spPr>
            <a:xfrm>
              <a:off x="11367197" y="1350912"/>
              <a:ext cx="227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상층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94" name="화살표: 위쪽 93">
              <a:extLst>
                <a:ext uri="{FF2B5EF4-FFF2-40B4-BE49-F238E27FC236}">
                  <a16:creationId xmlns:a16="http://schemas.microsoft.com/office/drawing/2014/main" id="{1B93B063-E985-472F-9CBF-FDDF335B3519}"/>
                </a:ext>
              </a:extLst>
            </p:cNvPr>
            <p:cNvSpPr/>
            <p:nvPr/>
          </p:nvSpPr>
          <p:spPr>
            <a:xfrm>
              <a:off x="11539531" y="1782843"/>
              <a:ext cx="302004" cy="4114378"/>
            </a:xfrm>
            <a:prstGeom prst="upArrow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화살표: 톱니 모양의 오른쪽 96">
              <a:extLst>
                <a:ext uri="{FF2B5EF4-FFF2-40B4-BE49-F238E27FC236}">
                  <a16:creationId xmlns:a16="http://schemas.microsoft.com/office/drawing/2014/main" id="{C5FD187B-4C7A-4D02-AD71-26863C93A6AB}"/>
                </a:ext>
              </a:extLst>
            </p:cNvPr>
            <p:cNvSpPr/>
            <p:nvPr/>
          </p:nvSpPr>
          <p:spPr>
            <a:xfrm rot="18924293">
              <a:off x="7902844" y="4563740"/>
              <a:ext cx="238180" cy="129856"/>
            </a:xfrm>
            <a:prstGeom prst="notched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화살표: 톱니 모양의 오른쪽 97">
              <a:extLst>
                <a:ext uri="{FF2B5EF4-FFF2-40B4-BE49-F238E27FC236}">
                  <a16:creationId xmlns:a16="http://schemas.microsoft.com/office/drawing/2014/main" id="{0E667615-7969-4F6C-9827-3A47A17B1D8C}"/>
                </a:ext>
              </a:extLst>
            </p:cNvPr>
            <p:cNvSpPr/>
            <p:nvPr/>
          </p:nvSpPr>
          <p:spPr>
            <a:xfrm rot="18924293">
              <a:off x="8192276" y="2871560"/>
              <a:ext cx="238180" cy="129856"/>
            </a:xfrm>
            <a:prstGeom prst="notched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D6989-EABD-4F1B-BB6D-93835C79518B}"/>
                </a:ext>
              </a:extLst>
            </p:cNvPr>
            <p:cNvSpPr/>
            <p:nvPr/>
          </p:nvSpPr>
          <p:spPr>
            <a:xfrm>
              <a:off x="5973879" y="1146284"/>
              <a:ext cx="123700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0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Area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ABBA14-BF26-418E-ADC7-E31627B270F9}"/>
              </a:ext>
            </a:extLst>
          </p:cNvPr>
          <p:cNvSpPr txBox="1"/>
          <p:nvPr/>
        </p:nvSpPr>
        <p:spPr>
          <a:xfrm>
            <a:off x="8895490" y="5960327"/>
            <a:ext cx="2199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총 플레이 타임 </a:t>
            </a:r>
            <a:r>
              <a:rPr lang="en-US" altLang="ko-KR" sz="1200" dirty="0">
                <a:solidFill>
                  <a:schemeClr val="bg1"/>
                </a:solidFill>
              </a:rPr>
              <a:t>: 30~45</a:t>
            </a:r>
            <a:r>
              <a:rPr lang="ko-KR" altLang="en-US" sz="1200" dirty="0">
                <a:solidFill>
                  <a:schemeClr val="bg1"/>
                </a:solidFill>
              </a:rPr>
              <a:t>분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1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AB7B6-972C-4328-9A28-03267E1684C2}"/>
              </a:ext>
            </a:extLst>
          </p:cNvPr>
          <p:cNvSpPr txBox="1"/>
          <p:nvPr/>
        </p:nvSpPr>
        <p:spPr>
          <a:xfrm>
            <a:off x="1762354" y="1966953"/>
            <a:ext cx="47801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 3D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Visual Studio 2017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3Ds Max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Photoshop CS6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GitHub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Taiga Kanban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Open Broadcast Software</a:t>
            </a:r>
          </a:p>
        </p:txBody>
      </p:sp>
    </p:spTree>
    <p:extLst>
      <p:ext uri="{BB962C8B-B14F-4D97-AF65-F5344CB8AC3E}">
        <p14:creationId xmlns:p14="http://schemas.microsoft.com/office/powerpoint/2010/main" val="340335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DAF99-86EE-49C0-AEA8-98A1B823A8B7}"/>
              </a:ext>
            </a:extLst>
          </p:cNvPr>
          <p:cNvSpPr txBox="1"/>
          <p:nvPr/>
        </p:nvSpPr>
        <p:spPr>
          <a:xfrm>
            <a:off x="7536075" y="2358449"/>
            <a:ext cx="42014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open 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채팅 데이터를 불러오고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C#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과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</a:rPr>
              <a:t>.Net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Framework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시청자 참여 기능을 클라이언트에 적용한다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외의 다른 방송 플랫폼은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제공하지 않고 시청 인원이 적어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이용한다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https://youtu.be/5fDOpoyOHEQ?t=366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37493-D8CD-4C7F-B9DE-AAD3892A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5" y="1905506"/>
            <a:ext cx="6457950" cy="3952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95C7FF-DBA8-4EEB-9429-DC4A58C006C4}"/>
              </a:ext>
            </a:extLst>
          </p:cNvPr>
          <p:cNvSpPr txBox="1"/>
          <p:nvPr/>
        </p:nvSpPr>
        <p:spPr>
          <a:xfrm>
            <a:off x="888557" y="265928"/>
            <a:ext cx="3527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Twitch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6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D24B6D-3DD8-47DC-99F8-1D61AF55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50" y="1155561"/>
            <a:ext cx="7553095" cy="3726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995E3-A0F1-4173-8D75-2B75EFB36ADE}"/>
              </a:ext>
            </a:extLst>
          </p:cNvPr>
          <p:cNvSpPr txBox="1"/>
          <p:nvPr/>
        </p:nvSpPr>
        <p:spPr>
          <a:xfrm>
            <a:off x="1491306" y="5003190"/>
            <a:ext cx="92093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Twitch REST API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사용해서 채팅 데이터를 불러오고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C#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과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.Net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 Framework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를 사용해서 시청자 참여 기능을 클라이언트에 적용한다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마케팅이 어려운 </a:t>
            </a:r>
            <a:r>
              <a:rPr lang="ko-KR" altLang="en-US" dirty="0" err="1">
                <a:solidFill>
                  <a:schemeClr val="bg1"/>
                </a:solidFill>
              </a:rPr>
              <a:t>인디게임을</a:t>
            </a:r>
            <a:r>
              <a:rPr lang="ko-KR" altLang="en-US" dirty="0">
                <a:solidFill>
                  <a:schemeClr val="bg1"/>
                </a:solidFill>
              </a:rPr>
              <a:t> 인터넷 방송을 통해 </a:t>
            </a:r>
            <a:r>
              <a:rPr lang="ko-KR" altLang="en-US" dirty="0" err="1">
                <a:solidFill>
                  <a:schemeClr val="bg1"/>
                </a:solidFill>
              </a:rPr>
              <a:t>저자본</a:t>
            </a:r>
            <a:r>
              <a:rPr lang="ko-KR" altLang="en-US" dirty="0">
                <a:solidFill>
                  <a:schemeClr val="bg1"/>
                </a:solidFill>
              </a:rPr>
              <a:t> 마케팅 가능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인디게임의</a:t>
            </a:r>
            <a:r>
              <a:rPr lang="ko-KR" altLang="en-US" dirty="0">
                <a:solidFill>
                  <a:schemeClr val="bg1"/>
                </a:solidFill>
              </a:rPr>
              <a:t> 한정적인 배급 및 판매의 폭을 </a:t>
            </a:r>
            <a:r>
              <a:rPr lang="ko-KR" altLang="en-US" dirty="0" err="1">
                <a:solidFill>
                  <a:schemeClr val="bg1"/>
                </a:solidFill>
              </a:rPr>
              <a:t>넓혀줌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2449-5B82-412E-87AC-C1126D1C3420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시장성</a:t>
            </a:r>
          </a:p>
        </p:txBody>
      </p:sp>
    </p:spTree>
    <p:extLst>
      <p:ext uri="{BB962C8B-B14F-4D97-AF65-F5344CB8AC3E}">
        <p14:creationId xmlns:p14="http://schemas.microsoft.com/office/powerpoint/2010/main" val="45548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0" y="2000639"/>
            <a:ext cx="1841108" cy="329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352926" y="5381959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D391D-B0D2-4DE3-9FCF-DF40F9BDD64B}"/>
              </a:ext>
            </a:extLst>
          </p:cNvPr>
          <p:cNvSpPr txBox="1"/>
          <p:nvPr/>
        </p:nvSpPr>
        <p:spPr>
          <a:xfrm>
            <a:off x="7378339" y="1510345"/>
            <a:ext cx="40388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시스템 적인 요소도 중요하지만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종합 컨텐츠인 게임이므로 그래픽 적인 요소도 인터넷 방송에서 중요하다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hlinkClick r:id="rId3"/>
              </a:rPr>
              <a:t>https://youtu.be/YrLnF7CQ8Ac?t=8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2924-3E4B-4236-9D97-601BC051F3F7}"/>
              </a:ext>
            </a:extLst>
          </p:cNvPr>
          <p:cNvSpPr txBox="1"/>
          <p:nvPr/>
        </p:nvSpPr>
        <p:spPr>
          <a:xfrm>
            <a:off x="888557" y="265928"/>
            <a:ext cx="3625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Live2D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AF142-8402-43E8-B779-154BC09B4D54}"/>
              </a:ext>
            </a:extLst>
          </p:cNvPr>
          <p:cNvSpPr txBox="1"/>
          <p:nvPr/>
        </p:nvSpPr>
        <p:spPr>
          <a:xfrm>
            <a:off x="2259348" y="5379833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자체 제작한 </a:t>
            </a:r>
            <a:r>
              <a:rPr lang="en-US" altLang="ko-KR" sz="1000" dirty="0">
                <a:solidFill>
                  <a:schemeClr val="bg1"/>
                </a:solidFill>
              </a:rPr>
              <a:t>Live2D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5586DD-3365-4578-8C6D-E19A48879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48" y="2125432"/>
            <a:ext cx="4955369" cy="30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2988297" cy="237555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184314" y="350769"/>
            <a:ext cx="5437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발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67C7E6-2DC1-4D69-93DE-F3C98AEC0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4977201"/>
              </p:ext>
            </p:extLst>
          </p:nvPr>
        </p:nvGraphicFramePr>
        <p:xfrm>
          <a:off x="829761" y="13040"/>
          <a:ext cx="10532478" cy="687324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54563">
                  <a:extLst>
                    <a:ext uri="{9D8B030D-6E8A-4147-A177-3AD203B41FA5}">
                      <a16:colId xmlns:a16="http://schemas.microsoft.com/office/drawing/2014/main" val="2646176974"/>
                    </a:ext>
                  </a:extLst>
                </a:gridCol>
                <a:gridCol w="2678107">
                  <a:extLst>
                    <a:ext uri="{9D8B030D-6E8A-4147-A177-3AD203B41FA5}">
                      <a16:colId xmlns:a16="http://schemas.microsoft.com/office/drawing/2014/main" val="2315150843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1848619851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2392381902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330818206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3442157624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372312434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492323927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3948257011"/>
                    </a:ext>
                  </a:extLst>
                </a:gridCol>
                <a:gridCol w="849976">
                  <a:extLst>
                    <a:ext uri="{9D8B030D-6E8A-4147-A177-3AD203B41FA5}">
                      <a16:colId xmlns:a16="http://schemas.microsoft.com/office/drawing/2014/main" val="562348985"/>
                    </a:ext>
                  </a:extLst>
                </a:gridCol>
              </a:tblGrid>
              <a:tr h="2750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팀원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/>
                        <a:t>목록</a:t>
                      </a:r>
                      <a:endParaRPr lang="en-US" altLang="ko-KR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1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2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3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4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5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6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7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/>
                        <a:t>8</a:t>
                      </a:r>
                      <a:r>
                        <a:rPr lang="ko-KR" altLang="en-US" sz="1300" dirty="0"/>
                        <a:t>월</a:t>
                      </a:r>
                      <a:endParaRPr lang="ko-KR" altLang="en-US" sz="13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503307"/>
                  </a:ext>
                </a:extLst>
              </a:tr>
              <a:tr h="254775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윤정훈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맵 에디터 및 패턴 알고리즘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0213459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쉐이더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>
                          <a:effectLst/>
                        </a:rPr>
                        <a:t>네비게이션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라이트맵</a:t>
                      </a:r>
                      <a:r>
                        <a:rPr lang="ko-KR" altLang="en-US" sz="1100" u="none" strike="noStrike" dirty="0">
                          <a:effectLst/>
                        </a:rPr>
                        <a:t> 설정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9555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프레임워크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6447828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캐릭터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6214481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아이템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7749706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게임 시스템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8151266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UI </a:t>
                      </a:r>
                      <a:r>
                        <a:rPr lang="ko-KR" altLang="en-US" sz="1100" u="none" strike="noStrike" dirty="0">
                          <a:effectLst/>
                        </a:rPr>
                        <a:t>구현 및 </a:t>
                      </a:r>
                      <a:r>
                        <a:rPr lang="en-US" altLang="ko-KR" sz="1100" u="none" strike="noStrike" dirty="0">
                          <a:effectLst/>
                        </a:rPr>
                        <a:t>Live2D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임포트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8795975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최적화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2003262"/>
                  </a:ext>
                </a:extLst>
              </a:tr>
              <a:tr h="254775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이인호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Twitch API </a:t>
                      </a:r>
                      <a:r>
                        <a:rPr lang="ko-KR" altLang="en-US" sz="1100" u="none" strike="noStrike" dirty="0">
                          <a:effectLst/>
                        </a:rPr>
                        <a:t>연동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87044009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투표 기능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9902102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프레임워크 제작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865706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몬스터 구현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848924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</a:rPr>
                        <a:t>아이템 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39015694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게임 시스템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137831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</a:rPr>
                        <a:t>UI  </a:t>
                      </a:r>
                      <a:r>
                        <a:rPr lang="ko-KR" altLang="en-US" sz="1100" u="none" strike="noStrike">
                          <a:effectLst/>
                        </a:rPr>
                        <a:t>구현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7262741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최적화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3143624"/>
                  </a:ext>
                </a:extLst>
              </a:tr>
              <a:tr h="254775">
                <a:tc rowSpan="8"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이후림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원화</a:t>
                      </a:r>
                      <a:r>
                        <a:rPr lang="en-US" altLang="ko-KR" sz="1100" u="none" strike="noStrike" dirty="0">
                          <a:effectLst/>
                        </a:rPr>
                        <a:t>, </a:t>
                      </a:r>
                      <a:r>
                        <a:rPr lang="ko-KR" altLang="en-US" sz="1100" u="none" strike="noStrike" dirty="0" err="1">
                          <a:effectLst/>
                        </a:rPr>
                        <a:t>컨셉디자인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2958530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맵 데이터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699241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메인캐릭터</a:t>
                      </a:r>
                      <a:r>
                        <a:rPr lang="ko-KR" altLang="en-US" sz="1100" u="none" strike="noStrike" dirty="0">
                          <a:effectLst/>
                        </a:rPr>
                        <a:t>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3220918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>
                          <a:effectLst/>
                        </a:rPr>
                        <a:t>몬스터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92090184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 err="1">
                          <a:effectLst/>
                        </a:rPr>
                        <a:t>Ui</a:t>
                      </a:r>
                      <a:r>
                        <a:rPr lang="en-US" sz="1100" u="none" strike="noStrike" dirty="0">
                          <a:effectLst/>
                        </a:rPr>
                        <a:t> </a:t>
                      </a:r>
                      <a:r>
                        <a:rPr lang="ko-KR" altLang="en-US" sz="1100" u="none" strike="noStrike" dirty="0">
                          <a:effectLst/>
                        </a:rPr>
                        <a:t>제작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2603726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 dirty="0">
                          <a:effectLst/>
                        </a:rPr>
                        <a:t>Live2D </a:t>
                      </a:r>
                      <a:r>
                        <a:rPr lang="ko-KR" altLang="en-US" sz="1100" u="none" strike="noStrike" dirty="0">
                          <a:effectLst/>
                        </a:rPr>
                        <a:t>제작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86358847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 dirty="0" err="1">
                          <a:effectLst/>
                        </a:rPr>
                        <a:t>아이템리소스</a:t>
                      </a:r>
                      <a:r>
                        <a:rPr lang="ko-KR" altLang="en-US" sz="1100" u="none" strike="noStrike" dirty="0">
                          <a:effectLst/>
                        </a:rPr>
                        <a:t> 제작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157648"/>
                  </a:ext>
                </a:extLst>
              </a:tr>
              <a:tr h="2547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 dirty="0">
                          <a:effectLst/>
                        </a:rPr>
                        <a:t>QA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9974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78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" y="1726376"/>
            <a:ext cx="2231617" cy="3996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629030" y="573121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2DD34-B3BE-4A63-B9AC-197E83C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61" y="1726376"/>
            <a:ext cx="3920078" cy="4004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D391D-B0D2-4DE3-9FCF-DF40F9BDD64B}"/>
              </a:ext>
            </a:extLst>
          </p:cNvPr>
          <p:cNvSpPr txBox="1"/>
          <p:nvPr/>
        </p:nvSpPr>
        <p:spPr>
          <a:xfrm>
            <a:off x="7378339" y="1510345"/>
            <a:ext cx="40388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시스템 적인 요소도 중요하지만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종합 컨텐츠인 게임이므로 그래픽 적인 요소도 인터넷 방송에서 중요하다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hlinkClick r:id="rId4"/>
              </a:rPr>
              <a:t>https://youtu.be/YrLnF7CQ8Ac?t=8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2924-3E4B-4236-9D97-601BC051F3F7}"/>
              </a:ext>
            </a:extLst>
          </p:cNvPr>
          <p:cNvSpPr txBox="1"/>
          <p:nvPr/>
        </p:nvSpPr>
        <p:spPr>
          <a:xfrm>
            <a:off x="888557" y="265928"/>
            <a:ext cx="3625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Live2D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6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17929" y="18240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목차</a:t>
            </a:r>
            <a:endParaRPr lang="en-US" altLang="ko-KR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4737" y="2085521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무슨 게임을 만들 것인가</a:t>
            </a:r>
          </a:p>
        </p:txBody>
      </p:sp>
      <p:sp>
        <p:nvSpPr>
          <p:cNvPr id="2243" name="직사각형 2242"/>
          <p:cNvSpPr/>
          <p:nvPr/>
        </p:nvSpPr>
        <p:spPr>
          <a:xfrm>
            <a:off x="8240924" y="224538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24740" y="265233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24740" y="4167395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및 시장성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40926" y="281219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240925" y="4327257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2D1F66-A88A-4988-BF23-2296E20F7550}"/>
              </a:ext>
            </a:extLst>
          </p:cNvPr>
          <p:cNvSpPr/>
          <p:nvPr/>
        </p:nvSpPr>
        <p:spPr>
          <a:xfrm>
            <a:off x="1269611" y="204545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327FC-8CB0-4EB4-9891-7E0DC9AE0D1E}"/>
              </a:ext>
            </a:extLst>
          </p:cNvPr>
          <p:cNvSpPr txBox="1"/>
          <p:nvPr/>
        </p:nvSpPr>
        <p:spPr>
          <a:xfrm>
            <a:off x="8524740" y="315735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7451-9964-4929-A50D-D9DC8E12654C}"/>
              </a:ext>
            </a:extLst>
          </p:cNvPr>
          <p:cNvSpPr/>
          <p:nvPr/>
        </p:nvSpPr>
        <p:spPr>
          <a:xfrm>
            <a:off x="8240925" y="331721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6B308-EF63-4D14-85B4-73D69D2A16AA}"/>
              </a:ext>
            </a:extLst>
          </p:cNvPr>
          <p:cNvSpPr txBox="1"/>
          <p:nvPr/>
        </p:nvSpPr>
        <p:spPr>
          <a:xfrm>
            <a:off x="8524740" y="3662374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0F8BCE-CA6D-44D9-A9D0-1BE245B13115}"/>
              </a:ext>
            </a:extLst>
          </p:cNvPr>
          <p:cNvSpPr txBox="1"/>
          <p:nvPr/>
        </p:nvSpPr>
        <p:spPr>
          <a:xfrm>
            <a:off x="8524740" y="467241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1FC60-0D42-4849-A73B-969E2E8C987A}"/>
              </a:ext>
            </a:extLst>
          </p:cNvPr>
          <p:cNvSpPr/>
          <p:nvPr/>
        </p:nvSpPr>
        <p:spPr>
          <a:xfrm>
            <a:off x="8242106" y="382223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A8E5A6-297E-40B4-B4F5-D4FB6BE7CD36}"/>
              </a:ext>
            </a:extLst>
          </p:cNvPr>
          <p:cNvSpPr/>
          <p:nvPr/>
        </p:nvSpPr>
        <p:spPr>
          <a:xfrm>
            <a:off x="8240924" y="483227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상업성</a:t>
            </a:r>
          </a:p>
        </p:txBody>
      </p:sp>
      <p:pic>
        <p:nvPicPr>
          <p:cNvPr id="2050" name="Picture 2" descr="https://media.discordapp.net/attachments/369084091536113667/387277047472455690/123.png?width=534&amp;height=415">
            <a:extLst>
              <a:ext uri="{FF2B5EF4-FFF2-40B4-BE49-F238E27FC236}">
                <a16:creationId xmlns:a16="http://schemas.microsoft.com/office/drawing/2014/main" id="{171AB056-B310-4FD4-9F36-ED80F7DA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1" y="1321005"/>
            <a:ext cx="6623206" cy="51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33F63-6A82-4684-AB4E-B2DBE4C4E44B}"/>
              </a:ext>
            </a:extLst>
          </p:cNvPr>
          <p:cNvSpPr txBox="1"/>
          <p:nvPr/>
        </p:nvSpPr>
        <p:spPr>
          <a:xfrm>
            <a:off x="7705510" y="2324969"/>
            <a:ext cx="4038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툴을 이용해 </a:t>
            </a:r>
            <a:r>
              <a:rPr lang="en-US" altLang="ko-KR" sz="1600" dirty="0">
                <a:solidFill>
                  <a:schemeClr val="bg1"/>
                </a:solidFill>
              </a:rPr>
              <a:t>Live2D </a:t>
            </a:r>
            <a:r>
              <a:rPr lang="ko-KR" altLang="en-US" sz="1600" dirty="0">
                <a:solidFill>
                  <a:schemeClr val="bg1"/>
                </a:solidFill>
              </a:rPr>
              <a:t>연구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현재 시장에 나오는 </a:t>
            </a:r>
            <a:r>
              <a:rPr lang="en-US" altLang="ko-KR" sz="1600" dirty="0">
                <a:solidFill>
                  <a:schemeClr val="bg1"/>
                </a:solidFill>
              </a:rPr>
              <a:t>2D </a:t>
            </a:r>
            <a:r>
              <a:rPr lang="ko-KR" altLang="en-US" sz="1600" dirty="0">
                <a:solidFill>
                  <a:schemeClr val="bg1"/>
                </a:solidFill>
              </a:rPr>
              <a:t>게임들 대부분은 </a:t>
            </a: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를 사용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861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558E9-4861-46BC-9437-FC799FF8E0C5}"/>
              </a:ext>
            </a:extLst>
          </p:cNvPr>
          <p:cNvSpPr txBox="1"/>
          <p:nvPr/>
        </p:nvSpPr>
        <p:spPr>
          <a:xfrm>
            <a:off x="938548" y="1674674"/>
            <a:ext cx="10314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Choice Chamber(2015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Cluster Truck(2016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28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Issac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on Twitch (2017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26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Domina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(2017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Hand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of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Fate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 (2017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2ECA8-207E-40FE-89F5-4D98F5C65D6E}"/>
              </a:ext>
            </a:extLst>
          </p:cNvPr>
          <p:cNvSpPr txBox="1"/>
          <p:nvPr/>
        </p:nvSpPr>
        <p:spPr>
          <a:xfrm>
            <a:off x="888557" y="2659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조사 및 외부환경 조사</a:t>
            </a:r>
          </a:p>
        </p:txBody>
      </p:sp>
    </p:spTree>
    <p:extLst>
      <p:ext uri="{BB962C8B-B14F-4D97-AF65-F5344CB8AC3E}">
        <p14:creationId xmlns:p14="http://schemas.microsoft.com/office/powerpoint/2010/main" val="102532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ED38E07-05BC-4FFA-9AB2-8A0C344F4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761101"/>
            <a:ext cx="6858000" cy="355061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추방자의 역류</a:t>
            </a:r>
            <a:r>
              <a:rPr lang="en-US" altLang="ko-KR" b="1" dirty="0"/>
              <a:t>!</a:t>
            </a:r>
            <a:r>
              <a:rPr lang="ko-KR" altLang="en-US" b="1" dirty="0"/>
              <a:t> </a:t>
            </a:r>
            <a:r>
              <a:rPr lang="ko-KR" altLang="en-US" b="1" dirty="0" err="1"/>
              <a:t>핵앤슬래시</a:t>
            </a:r>
            <a:r>
              <a:rPr lang="ko-KR" altLang="en-US" b="1" dirty="0"/>
              <a:t> </a:t>
            </a:r>
            <a:r>
              <a:rPr lang="ko-KR" altLang="en-US" b="1" dirty="0" err="1"/>
              <a:t>로그라이크</a:t>
            </a:r>
            <a:r>
              <a:rPr lang="ko-KR" altLang="en-US" b="1" dirty="0"/>
              <a:t> </a:t>
            </a:r>
            <a:r>
              <a:rPr lang="en-US" altLang="ko-KR" b="1" dirty="0"/>
              <a:t>COUNTERFLOW-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7AED92-78EF-4660-97EC-EEDE3AD2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42" y="780177"/>
            <a:ext cx="7993116" cy="335115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BCD67EA-4BB4-4661-B0C9-B69DC55841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7084" y="95193"/>
          <a:ext cx="6809761" cy="5182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72823">
                  <a:extLst>
                    <a:ext uri="{9D8B030D-6E8A-4147-A177-3AD203B41FA5}">
                      <a16:colId xmlns:a16="http://schemas.microsoft.com/office/drawing/2014/main" val="1193296202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2531758675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3822416563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934680568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4209958484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2065044954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3043231394"/>
                    </a:ext>
                  </a:extLst>
                </a:gridCol>
              </a:tblGrid>
              <a:tr h="2591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출번</a:t>
                      </a:r>
                    </a:p>
                  </a:txBody>
                  <a:tcPr marL="82314" marR="82314" marT="41157" marB="411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분반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학번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과제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제출일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연락처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353587"/>
                  </a:ext>
                </a:extLst>
              </a:tr>
              <a:tr h="2591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2012181032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이후림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중간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제안서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171019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01089008818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11402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BED486-691F-48AF-A93A-3D7947C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4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플레이북">
            <a:extLst>
              <a:ext uri="{FF2B5EF4-FFF2-40B4-BE49-F238E27FC236}">
                <a16:creationId xmlns:a16="http://schemas.microsoft.com/office/drawing/2014/main" id="{1BAEF574-48C9-481F-9A10-95151F7A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475" y="251671"/>
            <a:ext cx="914400" cy="9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49BDA4-5485-44DB-A461-8A40AD40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1" y="963877"/>
            <a:ext cx="2620771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b="1">
                <a:solidFill>
                  <a:schemeClr val="accent3"/>
                </a:solidFill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4B063-449C-496E-8525-3BB3778B4EAC}"/>
              </a:ext>
            </a:extLst>
          </p:cNvPr>
          <p:cNvSpPr txBox="1"/>
          <p:nvPr/>
        </p:nvSpPr>
        <p:spPr>
          <a:xfrm>
            <a:off x="5256024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기획 컨셉</a:t>
            </a:r>
            <a:r>
              <a:rPr lang="en-US" altLang="ko-KR" sz="1500" dirty="0"/>
              <a:t>			</a:t>
            </a:r>
            <a:r>
              <a:rPr lang="en-US" altLang="ko-KR" sz="1200" dirty="0"/>
              <a:t>3</a:t>
            </a:r>
            <a:endParaRPr lang="en-US" altLang="ko-KR" sz="15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게임소개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1)</a:t>
            </a:r>
            <a:r>
              <a:rPr lang="ko-KR" altLang="en-US" sz="1500" dirty="0"/>
              <a:t>세계관</a:t>
            </a:r>
            <a:r>
              <a:rPr lang="en-US" altLang="ko-KR" sz="1500" dirty="0"/>
              <a:t>			</a:t>
            </a:r>
            <a:r>
              <a:rPr lang="en-US" altLang="ko-KR" sz="1200" dirty="0"/>
              <a:t>5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2)</a:t>
            </a:r>
            <a:r>
              <a:rPr lang="ko-KR" altLang="en-US" sz="1500" dirty="0"/>
              <a:t>시놉시스</a:t>
            </a:r>
            <a:r>
              <a:rPr lang="en-US" altLang="ko-KR" sz="1500" dirty="0"/>
              <a:t>		</a:t>
            </a:r>
            <a:r>
              <a:rPr lang="en-US" altLang="ko-KR" sz="1200" dirty="0"/>
              <a:t>9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3)</a:t>
            </a:r>
            <a:r>
              <a:rPr lang="ko-KR" altLang="en-US" sz="1500" dirty="0"/>
              <a:t>캐릭터 설정</a:t>
            </a:r>
            <a:r>
              <a:rPr lang="en-US" altLang="ko-KR" sz="1500" dirty="0"/>
              <a:t>		</a:t>
            </a:r>
            <a:r>
              <a:rPr lang="en-US" altLang="ko-KR" sz="1200" dirty="0"/>
              <a:t>10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4)</a:t>
            </a:r>
            <a:r>
              <a:rPr lang="ko-KR" altLang="en-US" sz="1500" dirty="0"/>
              <a:t>스테이지 설정</a:t>
            </a:r>
            <a:r>
              <a:rPr lang="en-US" altLang="ko-KR" sz="1500" dirty="0"/>
              <a:t>		</a:t>
            </a:r>
            <a:r>
              <a:rPr lang="en-US" altLang="ko-KR" sz="1200" dirty="0"/>
              <a:t>12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5)</a:t>
            </a:r>
            <a:r>
              <a:rPr lang="ko-KR" altLang="en-US" sz="1500" dirty="0"/>
              <a:t>게임 플레이</a:t>
            </a:r>
            <a:r>
              <a:rPr lang="en-US" altLang="ko-KR" sz="1500" dirty="0"/>
              <a:t>		</a:t>
            </a:r>
            <a:r>
              <a:rPr lang="en-US" altLang="ko-KR" sz="1200" dirty="0"/>
              <a:t>17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6)</a:t>
            </a:r>
            <a:r>
              <a:rPr lang="ko-KR" altLang="en-US" sz="1500" dirty="0"/>
              <a:t>전투 시스템</a:t>
            </a:r>
            <a:r>
              <a:rPr lang="en-US" altLang="ko-KR" sz="1500" dirty="0"/>
              <a:t>		</a:t>
            </a:r>
            <a:r>
              <a:rPr lang="en-US" altLang="ko-KR" sz="1200" dirty="0"/>
              <a:t>24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7)</a:t>
            </a:r>
            <a:r>
              <a:rPr lang="ko-KR" altLang="en-US" sz="1500" dirty="0"/>
              <a:t>특징</a:t>
            </a:r>
            <a:r>
              <a:rPr lang="en-US" altLang="ko-KR" sz="1500" dirty="0"/>
              <a:t>			</a:t>
            </a:r>
            <a:r>
              <a:rPr lang="en-US" altLang="ko-KR" sz="1200" dirty="0"/>
              <a:t>27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차후 기획서 제작 계획</a:t>
            </a:r>
            <a:r>
              <a:rPr lang="en-US" altLang="ko-KR" sz="1500" dirty="0"/>
              <a:t>		</a:t>
            </a:r>
            <a:r>
              <a:rPr lang="en-US" altLang="ko-KR" sz="1200" dirty="0"/>
              <a:t>29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코멘트</a:t>
            </a:r>
            <a:r>
              <a:rPr lang="en-US" altLang="ko-KR" sz="1500" dirty="0"/>
              <a:t>				</a:t>
            </a:r>
            <a:r>
              <a:rPr lang="en-US" altLang="ko-KR" sz="1200" dirty="0"/>
              <a:t>30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후기</a:t>
            </a:r>
            <a:r>
              <a:rPr lang="en-US" altLang="ko-KR" sz="1500" dirty="0"/>
              <a:t>				</a:t>
            </a:r>
            <a:r>
              <a:rPr lang="en-US" altLang="ko-KR" sz="1200" dirty="0"/>
              <a:t>31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참고문헌</a:t>
            </a:r>
            <a:r>
              <a:rPr lang="en-US" altLang="ko-KR" sz="1500" dirty="0"/>
              <a:t>			</a:t>
            </a:r>
            <a:r>
              <a:rPr lang="en-US" altLang="ko-KR" sz="1200" dirty="0"/>
              <a:t>32</a:t>
            </a:r>
            <a:endParaRPr lang="en-US" altLang="ko-KR" sz="15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altLang="ko-KR" sz="1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6D1D4C-BCD0-4D81-9488-8C1D473E3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58" y="2283048"/>
            <a:ext cx="1801164" cy="75514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97804E-A386-4971-B1D6-F2FD5A94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3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기획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199FF0-0415-402A-ABE8-8D6E3A980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52" y="2390606"/>
            <a:ext cx="3122064" cy="1308939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>
            <p:extLst/>
          </p:nvPr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093C15-A07F-4C17-83D7-40F1EF6D712A}"/>
              </a:ext>
            </a:extLst>
          </p:cNvPr>
          <p:cNvSpPr txBox="1"/>
          <p:nvPr/>
        </p:nvSpPr>
        <p:spPr>
          <a:xfrm>
            <a:off x="2320955" y="1686187"/>
            <a:ext cx="7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시간은 얼마 남지않았다</a:t>
            </a:r>
            <a:r>
              <a:rPr lang="en-US" altLang="ko-KR" dirty="0"/>
              <a:t>.”</a:t>
            </a:r>
          </a:p>
          <a:p>
            <a:pPr algn="ctr"/>
            <a:r>
              <a:rPr lang="en-US" altLang="ko-KR" dirty="0" err="1"/>
              <a:t>Counterflow</a:t>
            </a:r>
            <a:r>
              <a:rPr lang="ko-KR" altLang="en-US" dirty="0"/>
              <a:t>는 빠른 템포의 핵 앤 슬래시 </a:t>
            </a:r>
            <a:r>
              <a:rPr lang="en-US" altLang="ko-KR" dirty="0"/>
              <a:t>3D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B2B8-8424-4F7F-8EF0-4A8BCA2FF19C}"/>
              </a:ext>
            </a:extLst>
          </p:cNvPr>
          <p:cNvSpPr txBox="1"/>
          <p:nvPr/>
        </p:nvSpPr>
        <p:spPr>
          <a:xfrm>
            <a:off x="2320954" y="3787409"/>
            <a:ext cx="753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Counterflow</a:t>
            </a:r>
            <a:r>
              <a:rPr lang="ko-KR" altLang="en-US" dirty="0"/>
              <a:t>는 </a:t>
            </a:r>
            <a:r>
              <a:rPr lang="en-US" altLang="ko-KR" dirty="0"/>
              <a:t>‘</a:t>
            </a:r>
            <a:r>
              <a:rPr lang="ko-KR" altLang="en-US" dirty="0"/>
              <a:t>역류</a:t>
            </a:r>
            <a:r>
              <a:rPr lang="en-US" altLang="ko-KR" dirty="0"/>
              <a:t>’ </a:t>
            </a:r>
            <a:r>
              <a:rPr lang="ko-KR" altLang="en-US" dirty="0"/>
              <a:t>라는 뜻으로 심연으로 떨어진 추방자가 복수를 위해 탑을 거슬러 오르는 모험을 표현하는 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27BDB2-76B1-464A-AF81-CCD4FBDDAC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84832" y="4640806"/>
          <a:ext cx="4832060" cy="165508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35186">
                  <a:extLst>
                    <a:ext uri="{9D8B030D-6E8A-4147-A177-3AD203B41FA5}">
                      <a16:colId xmlns:a16="http://schemas.microsoft.com/office/drawing/2014/main" val="1809675691"/>
                    </a:ext>
                  </a:extLst>
                </a:gridCol>
                <a:gridCol w="3296874">
                  <a:extLst>
                    <a:ext uri="{9D8B030D-6E8A-4147-A177-3AD203B41FA5}">
                      <a16:colId xmlns:a16="http://schemas.microsoft.com/office/drawing/2014/main" val="2422234149"/>
                    </a:ext>
                  </a:extLst>
                </a:gridCol>
              </a:tblGrid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장르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액션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ko-KR" altLang="en-US" sz="1400" b="0" dirty="0" err="1"/>
                        <a:t>로그라이크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핵 앤 슬래시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644641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PC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0486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쿼터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082522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 err="1"/>
                        <a:t>회차</a:t>
                      </a:r>
                      <a:r>
                        <a:rPr lang="ko-KR" altLang="en-US" sz="1400" dirty="0"/>
                        <a:t> 예상 플레이타임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45~60</a:t>
                      </a:r>
                      <a:r>
                        <a:rPr lang="ko-KR" altLang="en-US" sz="1400" dirty="0"/>
                        <a:t>분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36407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17113-AD35-47ED-B3A3-E9DAE4C91B1F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기획 컨셉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CE8E65-20AB-4FEB-8D7C-94C1028B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307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43679A9-3DE7-4478-9E6D-9F2B8CF5238F}"/>
              </a:ext>
            </a:extLst>
          </p:cNvPr>
          <p:cNvSpPr txBox="1"/>
          <p:nvPr/>
        </p:nvSpPr>
        <p:spPr>
          <a:xfrm>
            <a:off x="6112778" y="2416907"/>
            <a:ext cx="159390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Dead Cells</a:t>
            </a:r>
          </a:p>
          <a:p>
            <a:r>
              <a:rPr lang="en-US" altLang="ko-KR" dirty="0"/>
              <a:t>2D </a:t>
            </a:r>
            <a:r>
              <a:rPr lang="ko-KR" altLang="en-US" dirty="0" err="1"/>
              <a:t>사이드뷰</a:t>
            </a:r>
            <a:r>
              <a:rPr lang="ko-KR" altLang="en-US" dirty="0"/>
              <a:t> </a:t>
            </a:r>
            <a:r>
              <a:rPr lang="ko-KR" altLang="en-US" dirty="0" err="1"/>
              <a:t>로그라이크</a:t>
            </a:r>
            <a:r>
              <a:rPr lang="ko-KR" altLang="en-US" dirty="0"/>
              <a:t> 액션게임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C53BC-A1F1-4DCA-859A-FC1155185083}"/>
              </a:ext>
            </a:extLst>
          </p:cNvPr>
          <p:cNvSpPr txBox="1"/>
          <p:nvPr/>
        </p:nvSpPr>
        <p:spPr>
          <a:xfrm>
            <a:off x="3713527" y="5355014"/>
            <a:ext cx="2072082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Enter the </a:t>
            </a:r>
            <a:r>
              <a:rPr lang="en-US" altLang="ko-KR" dirty="0" err="1"/>
              <a:t>Gungeon</a:t>
            </a:r>
            <a:endParaRPr lang="en-US" altLang="ko-KR" dirty="0"/>
          </a:p>
          <a:p>
            <a:pPr algn="r"/>
            <a:r>
              <a:rPr lang="en-US" altLang="ko-KR" dirty="0"/>
              <a:t>2D</a:t>
            </a:r>
            <a:r>
              <a:rPr lang="ko-KR" altLang="en-US" dirty="0"/>
              <a:t> 탑 뷰 </a:t>
            </a:r>
            <a:r>
              <a:rPr lang="ko-KR" altLang="en-US" dirty="0" err="1"/>
              <a:t>로그라이크</a:t>
            </a:r>
            <a:r>
              <a:rPr lang="ko-KR" altLang="en-US" dirty="0"/>
              <a:t> 액션게임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기획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17113-AD35-47ED-B3A3-E9DAE4C91B1F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기획 컨셉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DE4D7B-91EA-4E00-8CEE-944A0D8FF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151" y="1586905"/>
            <a:ext cx="7886700" cy="59879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기존 유사 장르 게임</a:t>
            </a:r>
          </a:p>
        </p:txBody>
      </p:sp>
      <p:pic>
        <p:nvPicPr>
          <p:cNvPr id="11" name="그림 10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40D8A54F-8B15-45C8-BA52-A56DDCF08C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91" y="2424419"/>
            <a:ext cx="3995210" cy="224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FCE16-F047-43D3-86C6-A8A5B3FF32C7}"/>
              </a:ext>
            </a:extLst>
          </p:cNvPr>
          <p:cNvSpPr txBox="1"/>
          <p:nvPr/>
        </p:nvSpPr>
        <p:spPr>
          <a:xfrm>
            <a:off x="2176291" y="4671724"/>
            <a:ext cx="284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1- </a:t>
            </a:r>
            <a:r>
              <a:rPr lang="ko-KR" altLang="en-US" sz="1000" dirty="0" err="1"/>
              <a:t>데드셀</a:t>
            </a:r>
            <a:r>
              <a:rPr lang="ko-KR" altLang="en-US" sz="1000" dirty="0"/>
              <a:t> 스크린샷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C30B33-D113-4A0C-BD72-D6CE30F26BF5}"/>
              </a:ext>
            </a:extLst>
          </p:cNvPr>
          <p:cNvSpPr txBox="1"/>
          <p:nvPr/>
        </p:nvSpPr>
        <p:spPr>
          <a:xfrm>
            <a:off x="5650731" y="6546954"/>
            <a:ext cx="284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2- </a:t>
            </a:r>
            <a:r>
              <a:rPr lang="ko-KR" altLang="en-US" sz="1000" dirty="0" err="1"/>
              <a:t>엔터</a:t>
            </a:r>
            <a:r>
              <a:rPr lang="ko-KR" altLang="en-US" sz="1000" dirty="0"/>
              <a:t> 더 건전 스크린샷</a:t>
            </a:r>
          </a:p>
        </p:txBody>
      </p:sp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1751586D-6423-483D-BC0B-F5B3A48DD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95" y="4299647"/>
            <a:ext cx="4001138" cy="224730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B48D43-29CC-4C33-AA6E-1CFC9701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81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게임 소개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>
            <p:extLst/>
          </p:nvPr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29B12-791F-4F4A-B713-74E576B3F87F}"/>
              </a:ext>
            </a:extLst>
          </p:cNvPr>
          <p:cNvSpPr/>
          <p:nvPr/>
        </p:nvSpPr>
        <p:spPr>
          <a:xfrm>
            <a:off x="2119618" y="2724390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3951D-B96A-4350-8099-77D7DA9E7089}"/>
              </a:ext>
            </a:extLst>
          </p:cNvPr>
          <p:cNvSpPr/>
          <p:nvPr/>
        </p:nvSpPr>
        <p:spPr>
          <a:xfrm>
            <a:off x="2119618" y="5588466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EB2317-A2A3-426C-B42E-806CECFBE13C}"/>
              </a:ext>
            </a:extLst>
          </p:cNvPr>
          <p:cNvSpPr/>
          <p:nvPr/>
        </p:nvSpPr>
        <p:spPr>
          <a:xfrm>
            <a:off x="2740404" y="3075243"/>
            <a:ext cx="427838" cy="2427503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97478-1B27-4711-83B4-CE28BBA4B184}"/>
              </a:ext>
            </a:extLst>
          </p:cNvPr>
          <p:cNvSpPr txBox="1"/>
          <p:nvPr/>
        </p:nvSpPr>
        <p:spPr>
          <a:xfrm>
            <a:off x="2467761" y="232700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C22F1-260B-4773-9796-268C87344D61}"/>
              </a:ext>
            </a:extLst>
          </p:cNvPr>
          <p:cNvSpPr txBox="1"/>
          <p:nvPr/>
        </p:nvSpPr>
        <p:spPr>
          <a:xfrm>
            <a:off x="2467761" y="5750067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D8563-ED3A-425F-967E-4B3C6927FFAD}"/>
              </a:ext>
            </a:extLst>
          </p:cNvPr>
          <p:cNvSpPr txBox="1"/>
          <p:nvPr/>
        </p:nvSpPr>
        <p:spPr>
          <a:xfrm>
            <a:off x="7189833" y="2235712"/>
            <a:ext cx="3070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천계</a:t>
            </a:r>
            <a:r>
              <a:rPr lang="en-US" altLang="ko-KR" dirty="0"/>
              <a:t>: </a:t>
            </a:r>
            <a:r>
              <a:rPr lang="ko-KR" altLang="en-US" dirty="0"/>
              <a:t>심연에서 천사라고 불리는 이들이 거주하는 곳</a:t>
            </a:r>
            <a:r>
              <a:rPr lang="en-US" altLang="ko-KR" dirty="0"/>
              <a:t>. </a:t>
            </a:r>
            <a:r>
              <a:rPr lang="ko-KR" altLang="en-US" dirty="0"/>
              <a:t>위계와 규율에 의해 행동하며</a:t>
            </a:r>
            <a:r>
              <a:rPr lang="en-US" altLang="ko-KR" dirty="0"/>
              <a:t>, </a:t>
            </a:r>
            <a:r>
              <a:rPr lang="ko-KR" altLang="en-US" dirty="0"/>
              <a:t>규율을 어긴 자는 천계에서 추방당한다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1" name="그림 20" descr="예시 이미지">
            <a:extLst>
              <a:ext uri="{FF2B5EF4-FFF2-40B4-BE49-F238E27FC236}">
                <a16:creationId xmlns:a16="http://schemas.microsoft.com/office/drawing/2014/main" id="{5166AD07-D71F-4F45-BEF0-222CD5BE2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38" y="2249919"/>
            <a:ext cx="3091204" cy="15456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960D47-B412-4CB1-BFAA-1D88CAB19D2F}"/>
              </a:ext>
            </a:extLst>
          </p:cNvPr>
          <p:cNvSpPr txBox="1"/>
          <p:nvPr/>
        </p:nvSpPr>
        <p:spPr>
          <a:xfrm>
            <a:off x="7140430" y="4387015"/>
            <a:ext cx="3070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심연</a:t>
            </a:r>
            <a:r>
              <a:rPr lang="en-US" altLang="ko-KR" dirty="0"/>
              <a:t>: </a:t>
            </a:r>
            <a:r>
              <a:rPr lang="ko-KR" altLang="en-US" dirty="0"/>
              <a:t>빛이 비추지 않는 원념으로 이루어진 얕은 바다</a:t>
            </a:r>
            <a:r>
              <a:rPr lang="en-US" altLang="ko-KR" dirty="0"/>
              <a:t>.  </a:t>
            </a:r>
            <a:r>
              <a:rPr lang="ko-KR" altLang="en-US" dirty="0" err="1"/>
              <a:t>데몬과</a:t>
            </a:r>
            <a:r>
              <a:rPr lang="ko-KR" altLang="en-US" dirty="0"/>
              <a:t> 수많은 망령이 존재하며</a:t>
            </a:r>
            <a:r>
              <a:rPr lang="en-US" altLang="ko-KR" dirty="0"/>
              <a:t>, </a:t>
            </a:r>
            <a:r>
              <a:rPr lang="ko-KR" altLang="en-US" dirty="0"/>
              <a:t>천계에서 추방당한 자는 이곳으로 추락한다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B65AF44-3987-462B-9A07-7A913497B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4" y="4387016"/>
            <a:ext cx="3048000" cy="15932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662961" y="1431969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천계와 심연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1E015E-5A5E-46F0-93AB-2EF0C2AE3B6D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게임 소개</a:t>
            </a:r>
          </a:p>
        </p:txBody>
      </p:sp>
      <p:pic>
        <p:nvPicPr>
          <p:cNvPr id="31" name="내용 개체 틀 4">
            <a:extLst>
              <a:ext uri="{FF2B5EF4-FFF2-40B4-BE49-F238E27FC236}">
                <a16:creationId xmlns:a16="http://schemas.microsoft.com/office/drawing/2014/main" id="{76E9833D-22A8-4C17-979A-6462A3E32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1388303"/>
            <a:ext cx="1801164" cy="7551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FCD816-55DC-483F-9483-6D38EDD980B6}"/>
              </a:ext>
            </a:extLst>
          </p:cNvPr>
          <p:cNvSpPr txBox="1"/>
          <p:nvPr/>
        </p:nvSpPr>
        <p:spPr>
          <a:xfrm>
            <a:off x="4126684" y="3758575"/>
            <a:ext cx="284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3- </a:t>
            </a:r>
            <a:r>
              <a:rPr lang="ko-KR" altLang="en-US" sz="1000" dirty="0"/>
              <a:t>예시 그림</a:t>
            </a:r>
            <a:r>
              <a:rPr lang="en-US" altLang="ko-KR" sz="1000" dirty="0"/>
              <a:t>_ </a:t>
            </a:r>
            <a:r>
              <a:rPr lang="ko-KR" altLang="en-US" sz="1000" dirty="0"/>
              <a:t>천계의 대성당</a:t>
            </a:r>
          </a:p>
          <a:p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A425AD-20C3-4C53-AB70-7BF5D18BCB3C}"/>
              </a:ext>
            </a:extLst>
          </p:cNvPr>
          <p:cNvSpPr txBox="1"/>
          <p:nvPr/>
        </p:nvSpPr>
        <p:spPr>
          <a:xfrm>
            <a:off x="4106037" y="5980216"/>
            <a:ext cx="284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4- </a:t>
            </a:r>
            <a:r>
              <a:rPr lang="ko-KR" altLang="en-US" sz="1000" dirty="0"/>
              <a:t>예시 그림</a:t>
            </a:r>
            <a:r>
              <a:rPr lang="en-US" altLang="ko-KR" sz="1000" dirty="0"/>
              <a:t>_ </a:t>
            </a:r>
            <a:r>
              <a:rPr lang="ko-KR" altLang="en-US" sz="1000" dirty="0"/>
              <a:t>천계의 대성당</a:t>
            </a:r>
          </a:p>
          <a:p>
            <a:endParaRPr lang="ko-KR" altLang="en-US" sz="1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17E00E-C950-4DA7-A0DD-F1A82376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4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29B12-791F-4F4A-B713-74E576B3F87F}"/>
              </a:ext>
            </a:extLst>
          </p:cNvPr>
          <p:cNvSpPr/>
          <p:nvPr/>
        </p:nvSpPr>
        <p:spPr>
          <a:xfrm>
            <a:off x="2119618" y="1763872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3951D-B96A-4350-8099-77D7DA9E7089}"/>
              </a:ext>
            </a:extLst>
          </p:cNvPr>
          <p:cNvSpPr/>
          <p:nvPr/>
        </p:nvSpPr>
        <p:spPr>
          <a:xfrm>
            <a:off x="2119618" y="5588466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EB2317-A2A3-426C-B42E-806CECFBE13C}"/>
              </a:ext>
            </a:extLst>
          </p:cNvPr>
          <p:cNvSpPr/>
          <p:nvPr/>
        </p:nvSpPr>
        <p:spPr>
          <a:xfrm>
            <a:off x="2740404" y="2177144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97478-1B27-4711-83B4-CE28BBA4B184}"/>
              </a:ext>
            </a:extLst>
          </p:cNvPr>
          <p:cNvSpPr txBox="1"/>
          <p:nvPr/>
        </p:nvSpPr>
        <p:spPr>
          <a:xfrm>
            <a:off x="2467761" y="1366487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C22F1-260B-4773-9796-268C87344D61}"/>
              </a:ext>
            </a:extLst>
          </p:cNvPr>
          <p:cNvSpPr txBox="1"/>
          <p:nvPr/>
        </p:nvSpPr>
        <p:spPr>
          <a:xfrm>
            <a:off x="2467761" y="5750067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656669" y="733060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경계의 탑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CEFA5-36E3-40B7-94CD-108DB594706B}"/>
              </a:ext>
            </a:extLst>
          </p:cNvPr>
          <p:cNvSpPr txBox="1"/>
          <p:nvPr/>
        </p:nvSpPr>
        <p:spPr>
          <a:xfrm>
            <a:off x="2997307" y="2971114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>
                <a:solidFill>
                  <a:schemeClr val="accent4">
                    <a:lumMod val="75000"/>
                  </a:schemeClr>
                </a:solidFill>
              </a:rPr>
              <a:t>경계의 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C8EE5C-1065-42B0-8186-5080F5808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54" y="1628358"/>
            <a:ext cx="2985874" cy="4423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40640-3CD3-4250-95EF-316B6C5B0F32}"/>
              </a:ext>
            </a:extLst>
          </p:cNvPr>
          <p:cNvSpPr txBox="1"/>
          <p:nvPr/>
        </p:nvSpPr>
        <p:spPr>
          <a:xfrm>
            <a:off x="6976845" y="1628097"/>
            <a:ext cx="3154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심연과 천계를 잇는 경계의 탑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하층에는 망령들과 </a:t>
            </a:r>
            <a:r>
              <a:rPr lang="ko-KR" altLang="en-US" dirty="0" err="1"/>
              <a:t>데몬의</a:t>
            </a:r>
            <a:r>
              <a:rPr lang="ko-KR" altLang="en-US" dirty="0"/>
              <a:t> 하수인들이</a:t>
            </a:r>
            <a:r>
              <a:rPr lang="en-US" altLang="ko-KR" dirty="0"/>
              <a:t> </a:t>
            </a:r>
            <a:r>
              <a:rPr lang="ko-KR" altLang="en-US" dirty="0"/>
              <a:t>자리를 차지하고</a:t>
            </a:r>
            <a:r>
              <a:rPr lang="en-US" altLang="ko-KR" dirty="0"/>
              <a:t>, </a:t>
            </a:r>
            <a:r>
              <a:rPr lang="ko-KR" altLang="en-US" dirty="0"/>
              <a:t>높이 올라가 천계와 가까워질 수록 천사와 고위 천사가 천계와 이어지는 탑을 지키고 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게임 내 전투 스테이지의 무대가 되는 곳이다</a:t>
            </a:r>
            <a:r>
              <a:rPr lang="en-US" altLang="ko-KR" dirty="0"/>
              <a:t>.</a:t>
            </a:r>
          </a:p>
        </p:txBody>
      </p: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04C9F6AF-2C9C-4E8B-AF8F-7E8C1EA7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80E10C-F84C-4F96-B625-30AA000AB379}"/>
              </a:ext>
            </a:extLst>
          </p:cNvPr>
          <p:cNvSpPr txBox="1"/>
          <p:nvPr/>
        </p:nvSpPr>
        <p:spPr>
          <a:xfrm>
            <a:off x="3862938" y="6011677"/>
            <a:ext cx="284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5- </a:t>
            </a:r>
            <a:r>
              <a:rPr lang="ko-KR" altLang="en-US" sz="1000" dirty="0"/>
              <a:t>심연에서 바라본 경계의 탑 설정화 </a:t>
            </a:r>
          </a:p>
          <a:p>
            <a:endParaRPr lang="ko-KR" altLang="en-US" sz="1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5E5DD3-E8DF-47C8-92DF-479DD77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5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119619" y="762959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천사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순환의 표식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ED311-D61D-4236-B857-8F101D0ED3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351" y="3164019"/>
            <a:ext cx="718911" cy="1057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52D72-DF24-4B37-BFB3-3356C0058562}"/>
              </a:ext>
            </a:extLst>
          </p:cNvPr>
          <p:cNvSpPr txBox="1"/>
          <p:nvPr/>
        </p:nvSpPr>
        <p:spPr>
          <a:xfrm>
            <a:off x="2119618" y="3007301"/>
            <a:ext cx="741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순환의 표식</a:t>
            </a:r>
            <a:r>
              <a:rPr lang="en-US" altLang="ko-KR" dirty="0"/>
              <a:t>: </a:t>
            </a:r>
            <a:r>
              <a:rPr lang="ko-KR" altLang="en-US" dirty="0"/>
              <a:t>천계의 고위천사 이상의 천사에게 부여되는 표식</a:t>
            </a:r>
            <a:r>
              <a:rPr lang="en-US" altLang="ko-KR" dirty="0"/>
              <a:t>, </a:t>
            </a:r>
            <a:r>
              <a:rPr lang="ko-KR" altLang="en-US" dirty="0"/>
              <a:t>심연에 빠져도 잠식당해 망령이 되지</a:t>
            </a:r>
            <a:r>
              <a:rPr lang="en-US" altLang="ko-KR" dirty="0"/>
              <a:t> </a:t>
            </a:r>
            <a:r>
              <a:rPr lang="ko-KR" altLang="en-US" dirty="0"/>
              <a:t>않도록 하는 표식이라고 알려져 있다</a:t>
            </a:r>
            <a:r>
              <a:rPr lang="en-US" altLang="ko-KR" dirty="0"/>
              <a:t>. </a:t>
            </a:r>
            <a:r>
              <a:rPr lang="ko-KR" altLang="en-US" dirty="0"/>
              <a:t>표식을 받게 되면 천계의 에너지가 소모되지 않고 순환하여 오래 지닐수록 강한 힘을 얻게 된다</a:t>
            </a:r>
            <a:r>
              <a:rPr lang="en-US" altLang="ko-KR" dirty="0"/>
              <a:t>. </a:t>
            </a:r>
            <a:r>
              <a:rPr lang="ko-KR" altLang="en-US" dirty="0"/>
              <a:t>하지만 너무 오래 지니게 되면 폭주하여 타락하게 되는데</a:t>
            </a:r>
            <a:r>
              <a:rPr lang="en-US" altLang="ko-KR" dirty="0"/>
              <a:t>, </a:t>
            </a:r>
            <a:r>
              <a:rPr lang="ko-KR" altLang="en-US" dirty="0"/>
              <a:t>이것은 이미 타락해 추방된 천사와 천사장만이 알게 되는 천계의 금기이다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53812-4B5E-420E-A435-F3D583BA99E0}"/>
              </a:ext>
            </a:extLst>
          </p:cNvPr>
          <p:cNvSpPr txBox="1"/>
          <p:nvPr/>
        </p:nvSpPr>
        <p:spPr>
          <a:xfrm>
            <a:off x="2119619" y="1529973"/>
            <a:ext cx="8134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천사</a:t>
            </a:r>
            <a:r>
              <a:rPr lang="en-US" altLang="ko-KR" dirty="0"/>
              <a:t>: </a:t>
            </a:r>
            <a:r>
              <a:rPr lang="ko-KR" altLang="en-US" dirty="0"/>
              <a:t>심연으로부터 경계의 탑과 천계를 지키는 인원 모두를 총칭하는 말</a:t>
            </a:r>
            <a:r>
              <a:rPr lang="en-US" altLang="ko-KR" dirty="0"/>
              <a:t>. </a:t>
            </a:r>
            <a:r>
              <a:rPr lang="ko-KR" altLang="en-US" dirty="0"/>
              <a:t>천계의 생명력의 핵심이 되는 일반 천사와 그들을 지휘하는 고위천사</a:t>
            </a:r>
            <a:r>
              <a:rPr lang="en-US" altLang="ko-KR" dirty="0"/>
              <a:t>, </a:t>
            </a:r>
            <a:r>
              <a:rPr lang="ko-KR" altLang="en-US" dirty="0" err="1"/>
              <a:t>대천사</a:t>
            </a:r>
            <a:r>
              <a:rPr lang="en-US" altLang="ko-KR" dirty="0"/>
              <a:t>, </a:t>
            </a:r>
            <a:r>
              <a:rPr lang="ko-KR" altLang="en-US" dirty="0"/>
              <a:t>천사장으로 이루어져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규율을 어기거나</a:t>
            </a:r>
            <a:r>
              <a:rPr lang="en-US" altLang="ko-KR" dirty="0"/>
              <a:t>, </a:t>
            </a:r>
            <a:r>
              <a:rPr lang="ko-KR" altLang="en-US" dirty="0"/>
              <a:t>타락한 천사는 추방되어 심연으로 떨어진다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80D7C-1394-4CFC-92BC-984CAAF55567}"/>
              </a:ext>
            </a:extLst>
          </p:cNvPr>
          <p:cNvSpPr txBox="1"/>
          <p:nvPr/>
        </p:nvSpPr>
        <p:spPr>
          <a:xfrm>
            <a:off x="2119619" y="5115106"/>
            <a:ext cx="8134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타락</a:t>
            </a:r>
            <a:r>
              <a:rPr lang="en-US" altLang="ko-KR" dirty="0"/>
              <a:t>: </a:t>
            </a:r>
            <a:r>
              <a:rPr lang="ko-KR" altLang="en-US" dirty="0"/>
              <a:t>천계의 금기</a:t>
            </a:r>
            <a:r>
              <a:rPr lang="en-US" altLang="ko-KR" dirty="0"/>
              <a:t>. </a:t>
            </a:r>
            <a:r>
              <a:rPr lang="ko-KR" altLang="en-US" dirty="0"/>
              <a:t>고위천사만이 타락하며</a:t>
            </a:r>
            <a:r>
              <a:rPr lang="en-US" altLang="ko-KR" dirty="0"/>
              <a:t>, </a:t>
            </a:r>
            <a:r>
              <a:rPr lang="ko-KR" altLang="en-US" dirty="0"/>
              <a:t>본인이 타락하기 전까지는 존재조차 알지 못한다</a:t>
            </a:r>
            <a:r>
              <a:rPr lang="en-US" altLang="ko-KR" dirty="0"/>
              <a:t>.</a:t>
            </a:r>
            <a:r>
              <a:rPr lang="ko-KR" altLang="en-US" dirty="0"/>
              <a:t> 천사는 타락하면 대천사에게 추방당해 </a:t>
            </a:r>
            <a:r>
              <a:rPr lang="ko-KR" altLang="en-US" dirty="0" err="1"/>
              <a:t>데몬의</a:t>
            </a:r>
            <a:r>
              <a:rPr lang="ko-KR" altLang="en-US" dirty="0"/>
              <a:t> 일원이 된다</a:t>
            </a:r>
            <a:r>
              <a:rPr lang="en-US" altLang="ko-KR" dirty="0"/>
              <a:t>.  </a:t>
            </a:r>
            <a:r>
              <a:rPr lang="ko-KR" altLang="en-US" dirty="0"/>
              <a:t>폭주한 표식의 힘이 강할수록 강력한 </a:t>
            </a:r>
            <a:r>
              <a:rPr lang="ko-KR" altLang="en-US" dirty="0" err="1"/>
              <a:t>데몬이</a:t>
            </a:r>
            <a:r>
              <a:rPr lang="ko-KR" altLang="en-US" dirty="0"/>
              <a:t> 되지만</a:t>
            </a:r>
            <a:r>
              <a:rPr lang="en-US" altLang="ko-KR" dirty="0"/>
              <a:t>, </a:t>
            </a:r>
            <a:r>
              <a:rPr lang="ko-KR" altLang="en-US" dirty="0"/>
              <a:t>금방 수명이 다한다</a:t>
            </a:r>
            <a:r>
              <a:rPr lang="en-US" altLang="ko-KR" dirty="0"/>
              <a:t>. </a:t>
            </a:r>
            <a:r>
              <a:rPr lang="ko-KR" altLang="en-US" dirty="0"/>
              <a:t>타락한 천사장은 </a:t>
            </a:r>
            <a:r>
              <a:rPr lang="ko-KR" altLang="en-US" dirty="0" err="1"/>
              <a:t>데몬의</a:t>
            </a:r>
            <a:r>
              <a:rPr lang="ko-KR" altLang="en-US" dirty="0"/>
              <a:t> 우두머리가 되며</a:t>
            </a:r>
            <a:r>
              <a:rPr lang="en-US" altLang="ko-KR" dirty="0"/>
              <a:t>, </a:t>
            </a:r>
            <a:r>
              <a:rPr lang="ko-KR" altLang="en-US" dirty="0"/>
              <a:t>수명을 이어받게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010F5CEA-6011-48DA-B1A4-55AA3D4D7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0D1D2-A481-4EDF-9D8E-1FE4538C997E}"/>
              </a:ext>
            </a:extLst>
          </p:cNvPr>
          <p:cNvSpPr txBox="1"/>
          <p:nvPr/>
        </p:nvSpPr>
        <p:spPr>
          <a:xfrm>
            <a:off x="9433228" y="4226753"/>
            <a:ext cx="1394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6- </a:t>
            </a:r>
            <a:r>
              <a:rPr lang="ko-KR" altLang="en-US" sz="1000" dirty="0"/>
              <a:t>순환의 표식 </a:t>
            </a:r>
          </a:p>
          <a:p>
            <a:endParaRPr lang="ko-KR" altLang="en-US" sz="1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671F84-E121-4469-B14E-6891F897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8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954DB0E-EAF0-4B96-8E85-A8DB16E5D4FA}"/>
              </a:ext>
            </a:extLst>
          </p:cNvPr>
          <p:cNvSpPr/>
          <p:nvPr/>
        </p:nvSpPr>
        <p:spPr>
          <a:xfrm>
            <a:off x="4267200" y="4220155"/>
            <a:ext cx="5268286" cy="23345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87549-1458-453F-B7D6-2DBA3E294E82}"/>
              </a:ext>
            </a:extLst>
          </p:cNvPr>
          <p:cNvSpPr/>
          <p:nvPr/>
        </p:nvSpPr>
        <p:spPr>
          <a:xfrm>
            <a:off x="4267200" y="1446575"/>
            <a:ext cx="5268286" cy="2282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119619" y="762959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금기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천계의 순환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ED311-D61D-4236-B857-8F101D0ED3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95" y="2728899"/>
            <a:ext cx="506713" cy="7455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3841B-B6A5-42B1-8ED2-93BCAC40BEE3}"/>
              </a:ext>
            </a:extLst>
          </p:cNvPr>
          <p:cNvSpPr/>
          <p:nvPr/>
        </p:nvSpPr>
        <p:spPr>
          <a:xfrm>
            <a:off x="2119618" y="2045240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EE7212-7290-44BF-B9D2-3786031AF99D}"/>
              </a:ext>
            </a:extLst>
          </p:cNvPr>
          <p:cNvSpPr/>
          <p:nvPr/>
        </p:nvSpPr>
        <p:spPr>
          <a:xfrm>
            <a:off x="2119618" y="5869834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56B28F-635A-441E-8B18-3DF190753853}"/>
              </a:ext>
            </a:extLst>
          </p:cNvPr>
          <p:cNvSpPr/>
          <p:nvPr/>
        </p:nvSpPr>
        <p:spPr>
          <a:xfrm>
            <a:off x="2740404" y="2458512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7AA44-07A0-4AB1-AAD0-6FC480C76DBF}"/>
              </a:ext>
            </a:extLst>
          </p:cNvPr>
          <p:cNvSpPr txBox="1"/>
          <p:nvPr/>
        </p:nvSpPr>
        <p:spPr>
          <a:xfrm>
            <a:off x="2467761" y="603143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AA259-0315-4B9C-AECD-B00297B6FA15}"/>
              </a:ext>
            </a:extLst>
          </p:cNvPr>
          <p:cNvSpPr txBox="1"/>
          <p:nvPr/>
        </p:nvSpPr>
        <p:spPr>
          <a:xfrm>
            <a:off x="2997307" y="3252482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>
                <a:solidFill>
                  <a:schemeClr val="accent4">
                    <a:lumMod val="75000"/>
                  </a:schemeClr>
                </a:solidFill>
              </a:rPr>
              <a:t>경계의 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5DB79E-1810-4E79-B365-4B9F352EB0FF}"/>
              </a:ext>
            </a:extLst>
          </p:cNvPr>
          <p:cNvSpPr txBox="1"/>
          <p:nvPr/>
        </p:nvSpPr>
        <p:spPr>
          <a:xfrm>
            <a:off x="2467761" y="164785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8506-1F8A-4B65-9924-6B7EF6880500}"/>
              </a:ext>
            </a:extLst>
          </p:cNvPr>
          <p:cNvSpPr/>
          <p:nvPr/>
        </p:nvSpPr>
        <p:spPr>
          <a:xfrm>
            <a:off x="6247001" y="4870147"/>
            <a:ext cx="822122" cy="755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C8F764-48F7-4026-B816-96172FB015A9}"/>
              </a:ext>
            </a:extLst>
          </p:cNvPr>
          <p:cNvSpPr/>
          <p:nvPr/>
        </p:nvSpPr>
        <p:spPr>
          <a:xfrm>
            <a:off x="7429780" y="4870046"/>
            <a:ext cx="822122" cy="755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망령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9B3768-434F-47F9-9EF6-266DEC513E25}"/>
              </a:ext>
            </a:extLst>
          </p:cNvPr>
          <p:cNvSpPr/>
          <p:nvPr/>
        </p:nvSpPr>
        <p:spPr>
          <a:xfrm>
            <a:off x="5992957" y="2296911"/>
            <a:ext cx="822122" cy="7550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고위천사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EA79EE-0B81-4ED7-955A-BECDAA2E1AAF}"/>
              </a:ext>
            </a:extLst>
          </p:cNvPr>
          <p:cNvSpPr/>
          <p:nvPr/>
        </p:nvSpPr>
        <p:spPr>
          <a:xfrm>
            <a:off x="7683822" y="2296909"/>
            <a:ext cx="822122" cy="7550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천사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537DE93-545A-4A81-BAA8-1AF674E9DCFB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6200000" flipH="1">
            <a:off x="4744224" y="3711318"/>
            <a:ext cx="2150664" cy="1677011"/>
          </a:xfrm>
          <a:prstGeom prst="bentConnector3">
            <a:avLst>
              <a:gd name="adj1" fmla="val 110629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EED27AC-5C71-4B6C-9B44-46688E13B8FF}"/>
              </a:ext>
            </a:extLst>
          </p:cNvPr>
          <p:cNvCxnSpPr>
            <a:cxnSpLocks/>
            <a:stCxn id="25" idx="0"/>
            <a:endCxn id="7" idx="0"/>
          </p:cNvCxnSpPr>
          <p:nvPr/>
        </p:nvCxnSpPr>
        <p:spPr>
          <a:xfrm rot="16200000" flipH="1" flipV="1">
            <a:off x="5476541" y="1801421"/>
            <a:ext cx="431989" cy="1422967"/>
          </a:xfrm>
          <a:prstGeom prst="bentConnector3">
            <a:avLst>
              <a:gd name="adj1" fmla="val -52918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90BB720-F8C1-4AA9-A443-3CDF2F0171AE}"/>
              </a:ext>
            </a:extLst>
          </p:cNvPr>
          <p:cNvCxnSpPr>
            <a:cxnSpLocks/>
            <a:stCxn id="26" idx="3"/>
            <a:endCxn id="24" idx="3"/>
          </p:cNvCxnSpPr>
          <p:nvPr/>
        </p:nvCxnSpPr>
        <p:spPr>
          <a:xfrm flipH="1">
            <a:off x="8251902" y="2674414"/>
            <a:ext cx="254042" cy="2573137"/>
          </a:xfrm>
          <a:prstGeom prst="bentConnector3">
            <a:avLst>
              <a:gd name="adj1" fmla="val -89985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F450DBB8-8383-400D-98AE-6211C39B9EB3}"/>
              </a:ext>
            </a:extLst>
          </p:cNvPr>
          <p:cNvSpPr/>
          <p:nvPr/>
        </p:nvSpPr>
        <p:spPr>
          <a:xfrm>
            <a:off x="7069123" y="3057114"/>
            <a:ext cx="360657" cy="83474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45B317BC-F066-4D25-BF28-356F40012F55}"/>
              </a:ext>
            </a:extLst>
          </p:cNvPr>
          <p:cNvSpPr/>
          <p:nvPr/>
        </p:nvSpPr>
        <p:spPr>
          <a:xfrm flipV="1">
            <a:off x="7069123" y="3891858"/>
            <a:ext cx="360657" cy="9146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폭발: 14pt 40">
            <a:extLst>
              <a:ext uri="{FF2B5EF4-FFF2-40B4-BE49-F238E27FC236}">
                <a16:creationId xmlns:a16="http://schemas.microsoft.com/office/drawing/2014/main" id="{9A2754CA-1645-4877-A123-AF127C15FA8D}"/>
              </a:ext>
            </a:extLst>
          </p:cNvPr>
          <p:cNvSpPr/>
          <p:nvPr/>
        </p:nvSpPr>
        <p:spPr>
          <a:xfrm>
            <a:off x="6889352" y="3729473"/>
            <a:ext cx="773908" cy="295983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9C15DE-64A7-443B-8F6E-000C8BAD16F4}"/>
              </a:ext>
            </a:extLst>
          </p:cNvPr>
          <p:cNvSpPr txBox="1"/>
          <p:nvPr/>
        </p:nvSpPr>
        <p:spPr>
          <a:xfrm>
            <a:off x="5234707" y="1709505"/>
            <a:ext cx="135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표식 부여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3D9313-2819-407B-AF7C-4A7718F53727}"/>
              </a:ext>
            </a:extLst>
          </p:cNvPr>
          <p:cNvSpPr txBox="1"/>
          <p:nvPr/>
        </p:nvSpPr>
        <p:spPr>
          <a:xfrm>
            <a:off x="4930441" y="5126798"/>
            <a:ext cx="135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폭주로 인한 타락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0B9587-D431-47E4-AEB9-54EFE054EDF4}"/>
              </a:ext>
            </a:extLst>
          </p:cNvPr>
          <p:cNvSpPr txBox="1"/>
          <p:nvPr/>
        </p:nvSpPr>
        <p:spPr>
          <a:xfrm>
            <a:off x="8696520" y="3751981"/>
            <a:ext cx="75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추방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B7D65B7-06BF-49F1-B78E-387B369B909A}"/>
              </a:ext>
            </a:extLst>
          </p:cNvPr>
          <p:cNvCxnSpPr>
            <a:cxnSpLocks/>
            <a:stCxn id="7" idx="1"/>
            <a:endCxn id="24" idx="2"/>
          </p:cNvCxnSpPr>
          <p:nvPr/>
        </p:nvCxnSpPr>
        <p:spPr>
          <a:xfrm rot="10800000" flipH="1" flipV="1">
            <a:off x="4727694" y="3101695"/>
            <a:ext cx="3113147" cy="2523359"/>
          </a:xfrm>
          <a:prstGeom prst="bentConnector4">
            <a:avLst>
              <a:gd name="adj1" fmla="val -7343"/>
              <a:gd name="adj2" fmla="val 124684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03E01EC-8D7D-4BE8-A21E-4DA4A565C39C}"/>
              </a:ext>
            </a:extLst>
          </p:cNvPr>
          <p:cNvSpPr txBox="1"/>
          <p:nvPr/>
        </p:nvSpPr>
        <p:spPr>
          <a:xfrm>
            <a:off x="5773021" y="6216518"/>
            <a:ext cx="222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추방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E9DD6D4-42E1-4878-A8AD-E82610A91E7B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flipH="1">
            <a:off x="6815080" y="2674413"/>
            <a:ext cx="868743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302373E-4D85-43A9-92D3-0F022147DE60}"/>
              </a:ext>
            </a:extLst>
          </p:cNvPr>
          <p:cNvSpPr txBox="1"/>
          <p:nvPr/>
        </p:nvSpPr>
        <p:spPr>
          <a:xfrm>
            <a:off x="6949418" y="2336853"/>
            <a:ext cx="77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승격</a:t>
            </a:r>
          </a:p>
        </p:txBody>
      </p:sp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D9BB0B3E-047B-4384-9B9F-893511CEA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7C35AB-C6C2-4E5E-9FB2-C5A5C318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0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5BDCA-C8F5-4FE1-9F98-72049B532DEC}"/>
              </a:ext>
            </a:extLst>
          </p:cNvPr>
          <p:cNvSpPr txBox="1"/>
          <p:nvPr/>
        </p:nvSpPr>
        <p:spPr>
          <a:xfrm>
            <a:off x="888557" y="265928"/>
            <a:ext cx="423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무슨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게임을 만들 것인가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90D9E-1E01-4399-929E-0BE85FF62C70}"/>
              </a:ext>
            </a:extLst>
          </p:cNvPr>
          <p:cNvSpPr txBox="1"/>
          <p:nvPr/>
        </p:nvSpPr>
        <p:spPr>
          <a:xfrm>
            <a:off x="503698" y="1282757"/>
            <a:ext cx="11014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방송 플랫폼 </a:t>
            </a:r>
            <a:r>
              <a:rPr lang="en-US" altLang="ko-KR" sz="3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‘Twitch’</a:t>
            </a:r>
            <a:r>
              <a:rPr lang="ko-KR" altLang="en-US" sz="3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에서 게임 방송 시청자가 방송 채팅을 통해 직접 게임에 관여할 수 있는 던전 탐색형 게임</a:t>
            </a:r>
          </a:p>
        </p:txBody>
      </p:sp>
      <p:pic>
        <p:nvPicPr>
          <p:cNvPr id="2050" name="Picture 2" descr="https://media.discordapp.net/attachments/369084091536113667/389431724322586624/unknown.png">
            <a:extLst>
              <a:ext uri="{FF2B5EF4-FFF2-40B4-BE49-F238E27FC236}">
                <a16:creationId xmlns:a16="http://schemas.microsoft.com/office/drawing/2014/main" id="{E762BCEE-1A63-4E68-ADD6-A992019A1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4" y="3089279"/>
            <a:ext cx="5221949" cy="294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BB79F8-4869-4C15-80DD-920CEA034A98}"/>
              </a:ext>
            </a:extLst>
          </p:cNvPr>
          <p:cNvGrpSpPr/>
          <p:nvPr/>
        </p:nvGrpSpPr>
        <p:grpSpPr>
          <a:xfrm>
            <a:off x="6370338" y="2436236"/>
            <a:ext cx="4811486" cy="4246690"/>
            <a:chOff x="5205845" y="1273617"/>
            <a:chExt cx="6578718" cy="5324683"/>
          </a:xfrm>
        </p:grpSpPr>
        <p:pic>
          <p:nvPicPr>
            <p:cNvPr id="14" name="그림 13" descr="선화이(가) 표시된 사진&#10;&#10;높은 신뢰도로 생성된 설명">
              <a:extLst>
                <a:ext uri="{FF2B5EF4-FFF2-40B4-BE49-F238E27FC236}">
                  <a16:creationId xmlns:a16="http://schemas.microsoft.com/office/drawing/2014/main" id="{F0EFC7D1-7C83-430A-A83E-2C4274A8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156" y="1273617"/>
              <a:ext cx="4798407" cy="532468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1D44B4-33B9-4673-ABD6-7EA50D57E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845" y="1273617"/>
              <a:ext cx="3130514" cy="532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723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6" y="738853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시놉시스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40640-3CD3-4250-95EF-316B6C5B0F32}"/>
              </a:ext>
            </a:extLst>
          </p:cNvPr>
          <p:cNvSpPr txBox="1"/>
          <p:nvPr/>
        </p:nvSpPr>
        <p:spPr>
          <a:xfrm>
            <a:off x="2063736" y="1493873"/>
            <a:ext cx="75220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고위천사인 주인공은 천계 내부의 지속적인 타락과 관련된 정보를 탐색하다 수상함을 가져 천계의 규율을 어기고 순환의 표식과 관련된 금기에 접근하게 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하지만 금기에 접근한 사실이 밝혀져 </a:t>
            </a:r>
            <a:r>
              <a:rPr lang="ko-KR" altLang="en-US" dirty="0" err="1"/>
              <a:t>천사장</a:t>
            </a:r>
            <a:r>
              <a:rPr lang="ko-KR" altLang="en-US" dirty="0"/>
              <a:t> 미카엘에 의해 순환의 표식이 훼손된 채 심연으로 추방되고 만다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심연에 빠져 분노하는 그의 앞에 나타난 </a:t>
            </a:r>
            <a:r>
              <a:rPr lang="ko-KR" altLang="en-US" dirty="0" err="1"/>
              <a:t>데몬은</a:t>
            </a:r>
            <a:r>
              <a:rPr lang="ko-KR" altLang="en-US" dirty="0"/>
              <a:t> 자신이 타락한 천사장임을 밝히고 금기로 여겨졌던 순환의 표식에 대한 진실을 알려주며</a:t>
            </a:r>
            <a:r>
              <a:rPr lang="en-US" altLang="ko-KR" dirty="0"/>
              <a:t>,</a:t>
            </a:r>
            <a:r>
              <a:rPr lang="ko-KR" altLang="en-US" dirty="0"/>
              <a:t> 천계의 구원과 복수를 위해 힘을 주는 대가로 천사장의 표식을 파괴할 것을 명한다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천계의 구원을 위해서 천사장의 표식을 파괴해야 한다</a:t>
            </a:r>
            <a:r>
              <a:rPr lang="en-US" altLang="ko-KR" dirty="0"/>
              <a:t>. </a:t>
            </a:r>
            <a:r>
              <a:rPr lang="ko-KR" altLang="en-US" dirty="0"/>
              <a:t>표식이 훼손된 채 심연에 떨어진 추방자는 잠식되어 망령이 되기까지 시간이 얼마 남지 않았다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그렇게 경계의 탑을 오르기 시작한 추방자의 운명은</a:t>
            </a:r>
            <a:r>
              <a:rPr lang="en-US" altLang="ko-KR" dirty="0"/>
              <a:t>..?</a:t>
            </a: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47FD2766-C69A-49F8-927A-573294111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1003D0-F58C-4F93-AE93-B451545A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15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6" y="738853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캐릭터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메인 캐릭터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5783176E-81AE-46DB-B06D-5621B2DD6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pic>
        <p:nvPicPr>
          <p:cNvPr id="8" name="그림 7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07B8824A-ABBB-4A2A-968E-602B5D60EE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86" y="1323627"/>
            <a:ext cx="5114735" cy="56757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E8101-F092-4077-8371-D1BD1FDF31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90" y="1233183"/>
            <a:ext cx="3155256" cy="5366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98DB-F104-4E13-A51E-DF824E75BD1C}"/>
              </a:ext>
            </a:extLst>
          </p:cNvPr>
          <p:cNvSpPr txBox="1"/>
          <p:nvPr/>
        </p:nvSpPr>
        <p:spPr>
          <a:xfrm>
            <a:off x="4969106" y="6599222"/>
            <a:ext cx="198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8- </a:t>
            </a:r>
            <a:r>
              <a:rPr lang="ko-KR" altLang="en-US" sz="1000" dirty="0"/>
              <a:t>메인 캐릭터 설정화</a:t>
            </a:r>
          </a:p>
          <a:p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77B69-7EBA-42E6-BD9A-32BC99D821C4}"/>
              </a:ext>
            </a:extLst>
          </p:cNvPr>
          <p:cNvSpPr txBox="1"/>
          <p:nvPr/>
        </p:nvSpPr>
        <p:spPr>
          <a:xfrm>
            <a:off x="8168081" y="1908402"/>
            <a:ext cx="1954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순환의 표식과 관련된 금기에 접근해 천계에서 추방당한 고위천사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심연에 빠진 후 타락한 전 천사장인 </a:t>
            </a:r>
            <a:r>
              <a:rPr lang="ko-KR" altLang="en-US" sz="1400" dirty="0" err="1"/>
              <a:t>데몬에게</a:t>
            </a:r>
            <a:r>
              <a:rPr lang="ko-KR" altLang="en-US" sz="1400" dirty="0"/>
              <a:t> 힘을 받아 잠식되기 전에 경계의 탑을 올라 복수하려는 의지를 가지고 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날렵한 검술을 구사하며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에너지를 </a:t>
            </a:r>
            <a:r>
              <a:rPr lang="ko-KR" altLang="en-US" sz="1400" dirty="0" err="1"/>
              <a:t>폭발시켜</a:t>
            </a:r>
            <a:r>
              <a:rPr lang="ko-KR" altLang="en-US" sz="1400" dirty="0"/>
              <a:t> 주변에 피해를 입힐 수 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미카엘에게 추방당해 표식이 파괴되었다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C7A48-6A6A-48B9-B434-6E5F7505D8BD}"/>
              </a:ext>
            </a:extLst>
          </p:cNvPr>
          <p:cNvSpPr txBox="1"/>
          <p:nvPr/>
        </p:nvSpPr>
        <p:spPr>
          <a:xfrm>
            <a:off x="2038907" y="6599222"/>
            <a:ext cx="198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7- </a:t>
            </a:r>
            <a:r>
              <a:rPr lang="ko-KR" altLang="en-US" sz="1000" dirty="0"/>
              <a:t>메인 캐릭터 원화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186060-5E04-4943-B662-2FF53C34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87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6" y="738853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캐릭터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주요 캐릭터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77B69-7EBA-42E6-BD9A-32BC99D821C4}"/>
              </a:ext>
            </a:extLst>
          </p:cNvPr>
          <p:cNvSpPr txBox="1"/>
          <p:nvPr/>
        </p:nvSpPr>
        <p:spPr>
          <a:xfrm>
            <a:off x="2063735" y="1599643"/>
            <a:ext cx="7874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err="1"/>
              <a:t>천사장</a:t>
            </a:r>
            <a:r>
              <a:rPr lang="ko-KR" altLang="en-US" b="1" dirty="0"/>
              <a:t> 미카엘</a:t>
            </a:r>
            <a:endParaRPr lang="en-US" altLang="ko-KR" b="1" dirty="0"/>
          </a:p>
          <a:p>
            <a:pPr algn="just"/>
            <a:r>
              <a:rPr lang="ko-KR" altLang="en-US" dirty="0"/>
              <a:t>경계의 탑 최상층 최종보스</a:t>
            </a:r>
            <a:r>
              <a:rPr lang="en-US" altLang="ko-KR" dirty="0"/>
              <a:t>. </a:t>
            </a:r>
            <a:r>
              <a:rPr lang="ko-KR" altLang="en-US" dirty="0"/>
              <a:t>미카엘은 천사장에게 주어지는 호칭이다</a:t>
            </a:r>
            <a:r>
              <a:rPr lang="en-US" altLang="ko-KR" dirty="0"/>
              <a:t>. </a:t>
            </a:r>
            <a:r>
              <a:rPr lang="ko-KR" altLang="en-US" dirty="0"/>
              <a:t>대천사들과 함께 천계를 다스리고 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 err="1"/>
              <a:t>대천사</a:t>
            </a:r>
            <a:r>
              <a:rPr lang="ko-KR" altLang="en-US" b="1" dirty="0"/>
              <a:t> 라파엘</a:t>
            </a:r>
            <a:endParaRPr lang="en-US" altLang="ko-KR" b="1" dirty="0"/>
          </a:p>
          <a:p>
            <a:pPr algn="just"/>
            <a:r>
              <a:rPr lang="ko-KR" altLang="en-US" dirty="0"/>
              <a:t>일곱 </a:t>
            </a:r>
            <a:r>
              <a:rPr lang="ko-KR" altLang="en-US" dirty="0" err="1"/>
              <a:t>대천사</a:t>
            </a:r>
            <a:r>
              <a:rPr lang="ko-KR" altLang="en-US" dirty="0"/>
              <a:t> 중 하나</a:t>
            </a:r>
            <a:r>
              <a:rPr lang="en-US" altLang="ko-KR" dirty="0"/>
              <a:t>. </a:t>
            </a:r>
            <a:r>
              <a:rPr lang="ko-KR" altLang="en-US" dirty="0"/>
              <a:t>경계의 탑 중심부에서 </a:t>
            </a:r>
            <a:r>
              <a:rPr lang="en-US" altLang="ko-KR" dirty="0"/>
              <a:t> </a:t>
            </a:r>
            <a:r>
              <a:rPr lang="ko-KR" altLang="en-US" dirty="0"/>
              <a:t>큰 상처를 입어 정신을 잃었다</a:t>
            </a:r>
            <a:r>
              <a:rPr lang="en-US" altLang="ko-KR" dirty="0"/>
              <a:t>. </a:t>
            </a:r>
            <a:r>
              <a:rPr lang="ko-KR" altLang="en-US" dirty="0"/>
              <a:t>추방자가 발견하여 죽이거나 살려서 </a:t>
            </a:r>
            <a:r>
              <a:rPr lang="ko-KR" altLang="en-US" dirty="0" err="1"/>
              <a:t>히든</a:t>
            </a:r>
            <a:r>
              <a:rPr lang="ko-KR" altLang="en-US" dirty="0"/>
              <a:t> 스테이지로 갈 수 있는 조건을 충족 시킬 수 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 </a:t>
            </a:r>
            <a:r>
              <a:rPr lang="ko-KR" altLang="en-US" b="1" dirty="0"/>
              <a:t>데몬 우두머리</a:t>
            </a:r>
            <a:endParaRPr lang="en-US" altLang="ko-KR" b="1" dirty="0"/>
          </a:p>
          <a:p>
            <a:pPr algn="just"/>
            <a:r>
              <a:rPr lang="ko-KR" altLang="en-US" dirty="0"/>
              <a:t>타락한 </a:t>
            </a:r>
            <a:r>
              <a:rPr lang="ko-KR" altLang="en-US" dirty="0" err="1"/>
              <a:t>천사장</a:t>
            </a:r>
            <a:r>
              <a:rPr lang="en-US" altLang="ko-KR" dirty="0"/>
              <a:t>. </a:t>
            </a:r>
            <a:r>
              <a:rPr lang="ko-KR" altLang="en-US" dirty="0"/>
              <a:t>추방자에게 탑을 오를 수 있는 힘을 제공한다</a:t>
            </a:r>
            <a:r>
              <a:rPr lang="en-US" altLang="ko-KR" dirty="0"/>
              <a:t>.  </a:t>
            </a:r>
            <a:r>
              <a:rPr lang="ko-KR" altLang="en-US" dirty="0"/>
              <a:t>천사장을 처치해 천계 전체를 타락시키려 한다</a:t>
            </a:r>
            <a:r>
              <a:rPr lang="en-US" altLang="ko-KR" dirty="0"/>
              <a:t>. </a:t>
            </a:r>
            <a:r>
              <a:rPr lang="ko-KR" altLang="en-US" dirty="0" err="1"/>
              <a:t>히든</a:t>
            </a:r>
            <a:r>
              <a:rPr lang="ko-KR" altLang="en-US" dirty="0"/>
              <a:t> 스테이지의 숨겨진 최종보스</a:t>
            </a:r>
            <a:r>
              <a:rPr lang="en-US" altLang="ko-KR" dirty="0"/>
              <a:t>.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738FAD5B-0878-41C9-9373-67A3A026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68E489-36DC-46B8-AF03-55B0FF11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92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경계의 탑 전체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307D44-6638-4FD5-91E2-07A32A8B39DD}"/>
              </a:ext>
            </a:extLst>
          </p:cNvPr>
          <p:cNvSpPr/>
          <p:nvPr/>
        </p:nvSpPr>
        <p:spPr>
          <a:xfrm>
            <a:off x="2119618" y="2239648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5AC623-ED92-4963-A94A-472F39916E62}"/>
              </a:ext>
            </a:extLst>
          </p:cNvPr>
          <p:cNvSpPr/>
          <p:nvPr/>
        </p:nvSpPr>
        <p:spPr>
          <a:xfrm>
            <a:off x="2119618" y="6064242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6530C0-64D1-4F9F-9761-BE34A1051CC0}"/>
              </a:ext>
            </a:extLst>
          </p:cNvPr>
          <p:cNvSpPr/>
          <p:nvPr/>
        </p:nvSpPr>
        <p:spPr>
          <a:xfrm>
            <a:off x="2740404" y="2652920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2EC1E-CF3D-40CD-8A5F-848D6002C221}"/>
              </a:ext>
            </a:extLst>
          </p:cNvPr>
          <p:cNvSpPr txBox="1"/>
          <p:nvPr/>
        </p:nvSpPr>
        <p:spPr>
          <a:xfrm>
            <a:off x="2467761" y="622584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60B8F-C1ED-4AED-93CC-6E5C7AF92C2A}"/>
              </a:ext>
            </a:extLst>
          </p:cNvPr>
          <p:cNvSpPr txBox="1"/>
          <p:nvPr/>
        </p:nvSpPr>
        <p:spPr>
          <a:xfrm>
            <a:off x="2267465" y="3455279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75000"/>
                  </a:schemeClr>
                </a:solidFill>
              </a:rPr>
              <a:t>경계의 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8A96D-D1F0-46AC-BA00-1C7D1C49B5AA}"/>
              </a:ext>
            </a:extLst>
          </p:cNvPr>
          <p:cNvSpPr txBox="1"/>
          <p:nvPr/>
        </p:nvSpPr>
        <p:spPr>
          <a:xfrm>
            <a:off x="2467761" y="184226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66D9FF-4C06-49DD-BDB1-336D7D14F0FF}"/>
              </a:ext>
            </a:extLst>
          </p:cNvPr>
          <p:cNvSpPr/>
          <p:nvPr/>
        </p:nvSpPr>
        <p:spPr>
          <a:xfrm>
            <a:off x="4042617" y="1959520"/>
            <a:ext cx="2408081" cy="53179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히든</a:t>
            </a:r>
            <a:r>
              <a:rPr lang="ko-KR" altLang="en-US" dirty="0"/>
              <a:t> 스테이지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7E1AE3-D2B9-4BEC-9AEB-F1A4662AA718}"/>
              </a:ext>
            </a:extLst>
          </p:cNvPr>
          <p:cNvSpPr/>
          <p:nvPr/>
        </p:nvSpPr>
        <p:spPr>
          <a:xfrm>
            <a:off x="4042616" y="4953063"/>
            <a:ext cx="2421261" cy="9219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하층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D97C54-9BDE-4C7D-BE2B-486122D25181}"/>
              </a:ext>
            </a:extLst>
          </p:cNvPr>
          <p:cNvSpPr/>
          <p:nvPr/>
        </p:nvSpPr>
        <p:spPr>
          <a:xfrm>
            <a:off x="4042617" y="2643352"/>
            <a:ext cx="2421261" cy="9219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상층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FF3E95-02F8-41C2-B79A-919741E4C186}"/>
              </a:ext>
            </a:extLst>
          </p:cNvPr>
          <p:cNvSpPr/>
          <p:nvPr/>
        </p:nvSpPr>
        <p:spPr>
          <a:xfrm>
            <a:off x="4042616" y="3785371"/>
            <a:ext cx="2421261" cy="94468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중심부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B89C7-2B33-4F85-9212-5E64110F7977}"/>
              </a:ext>
            </a:extLst>
          </p:cNvPr>
          <p:cNvSpPr/>
          <p:nvPr/>
        </p:nvSpPr>
        <p:spPr>
          <a:xfrm>
            <a:off x="4042616" y="6049782"/>
            <a:ext cx="2421261" cy="5322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심연</a:t>
            </a:r>
            <a:r>
              <a:rPr lang="en-US" altLang="ko-KR" dirty="0"/>
              <a:t>(</a:t>
            </a:r>
            <a:r>
              <a:rPr lang="ko-KR" altLang="en-US" dirty="0" err="1"/>
              <a:t>스타트포인트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2B3051-BA4A-4E3D-9610-BE0BA6E07E2B}"/>
              </a:ext>
            </a:extLst>
          </p:cNvPr>
          <p:cNvSpPr/>
          <p:nvPr/>
        </p:nvSpPr>
        <p:spPr>
          <a:xfrm>
            <a:off x="4468415" y="1533621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</a:t>
            </a:r>
            <a:endParaRPr lang="en-US" altLang="ko-KR" sz="3200" b="1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E49A75-078C-48CF-805F-B89E2291A23F}"/>
              </a:ext>
            </a:extLst>
          </p:cNvPr>
          <p:cNvSpPr/>
          <p:nvPr/>
        </p:nvSpPr>
        <p:spPr>
          <a:xfrm>
            <a:off x="6715547" y="2643351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 스테이지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5C296E-5812-46FD-A3CC-15B97F53B4D4}"/>
              </a:ext>
            </a:extLst>
          </p:cNvPr>
          <p:cNvSpPr/>
          <p:nvPr/>
        </p:nvSpPr>
        <p:spPr>
          <a:xfrm>
            <a:off x="6715547" y="2974715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22D875-00BD-4745-9AA7-BAA08709EC23}"/>
              </a:ext>
            </a:extLst>
          </p:cNvPr>
          <p:cNvSpPr/>
          <p:nvPr/>
        </p:nvSpPr>
        <p:spPr>
          <a:xfrm>
            <a:off x="6715547" y="3306079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CBAE07-3881-4211-924D-5B8214E2E1DD}"/>
              </a:ext>
            </a:extLst>
          </p:cNvPr>
          <p:cNvSpPr/>
          <p:nvPr/>
        </p:nvSpPr>
        <p:spPr>
          <a:xfrm>
            <a:off x="6715547" y="3785371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CE806C-8D32-4891-B126-AA62EAAA1D01}"/>
              </a:ext>
            </a:extLst>
          </p:cNvPr>
          <p:cNvSpPr/>
          <p:nvPr/>
        </p:nvSpPr>
        <p:spPr>
          <a:xfrm>
            <a:off x="6715547" y="4116735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80ADD-F974-4A66-8FA0-3FA8199FE0B5}"/>
              </a:ext>
            </a:extLst>
          </p:cNvPr>
          <p:cNvSpPr/>
          <p:nvPr/>
        </p:nvSpPr>
        <p:spPr>
          <a:xfrm>
            <a:off x="6715547" y="4448099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660D1-D34B-49C5-BA24-9504464E4E9B}"/>
              </a:ext>
            </a:extLst>
          </p:cNvPr>
          <p:cNvSpPr/>
          <p:nvPr/>
        </p:nvSpPr>
        <p:spPr>
          <a:xfrm>
            <a:off x="6715547" y="4953062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A30EF8-ABD5-472F-B311-2AEAF6784CE5}"/>
              </a:ext>
            </a:extLst>
          </p:cNvPr>
          <p:cNvSpPr/>
          <p:nvPr/>
        </p:nvSpPr>
        <p:spPr>
          <a:xfrm>
            <a:off x="6715547" y="5284426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AD44F0-8B23-4D02-9531-9FD5A720D7F6}"/>
              </a:ext>
            </a:extLst>
          </p:cNvPr>
          <p:cNvSpPr/>
          <p:nvPr/>
        </p:nvSpPr>
        <p:spPr>
          <a:xfrm>
            <a:off x="6715547" y="5615790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DB945C-BC03-440A-8B96-52350EDB9C76}"/>
              </a:ext>
            </a:extLst>
          </p:cNvPr>
          <p:cNvSpPr/>
          <p:nvPr/>
        </p:nvSpPr>
        <p:spPr>
          <a:xfrm>
            <a:off x="8699745" y="1959520"/>
            <a:ext cx="1283515" cy="39155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스테이지는 </a:t>
            </a:r>
            <a:r>
              <a:rPr lang="en-US" altLang="ko-KR" dirty="0"/>
              <a:t>5</a:t>
            </a:r>
            <a:r>
              <a:rPr lang="ko-KR" altLang="en-US" dirty="0"/>
              <a:t>개 이상의 층과 방으로 구성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ED48C2-47E3-4468-A65E-C71487EED466}"/>
              </a:ext>
            </a:extLst>
          </p:cNvPr>
          <p:cNvSpPr/>
          <p:nvPr/>
        </p:nvSpPr>
        <p:spPr>
          <a:xfrm>
            <a:off x="6358045" y="1533621"/>
            <a:ext cx="2459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</a:t>
            </a:r>
            <a:endParaRPr lang="en-US" altLang="ko-KR" sz="3200" b="1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1" name="내용 개체 틀 4">
            <a:extLst>
              <a:ext uri="{FF2B5EF4-FFF2-40B4-BE49-F238E27FC236}">
                <a16:creationId xmlns:a16="http://schemas.microsoft.com/office/drawing/2014/main" id="{46DA3865-4B8D-483C-84E5-9F67838F0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843C9E-DB6A-4E1D-988C-886D32261D71}"/>
              </a:ext>
            </a:extLst>
          </p:cNvPr>
          <p:cNvSpPr/>
          <p:nvPr/>
        </p:nvSpPr>
        <p:spPr>
          <a:xfrm>
            <a:off x="8556671" y="1526141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룸</a:t>
            </a:r>
            <a:endParaRPr lang="en-US" altLang="ko-KR" sz="3200" b="1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335366-35FB-4083-A4A8-8158C921E592}"/>
              </a:ext>
            </a:extLst>
          </p:cNvPr>
          <p:cNvSpPr/>
          <p:nvPr/>
        </p:nvSpPr>
        <p:spPr>
          <a:xfrm>
            <a:off x="6715547" y="2147934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스테이지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0EEEE1-9982-4B96-8FD2-A89CF8CE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419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층 또는 방의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AAEA9B-D5FF-438D-9F12-F44BC984FA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31" y="141651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14:cNvPr>
              <p14:cNvContentPartPr/>
              <p14:nvPr/>
            </p14:nvContentPartPr>
            <p14:xfrm>
              <a:off x="7958283" y="3758162"/>
              <a:ext cx="151200" cy="172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9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2CBABF-0E30-412B-AE03-3F54E5D19BFD}"/>
              </a:ext>
            </a:extLst>
          </p:cNvPr>
          <p:cNvCxnSpPr>
            <a:cxnSpLocks/>
          </p:cNvCxnSpPr>
          <p:nvPr/>
        </p:nvCxnSpPr>
        <p:spPr>
          <a:xfrm>
            <a:off x="5854140" y="2802069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7C0EDE-A9E2-4B7A-9DC0-C1D6595E909A}"/>
              </a:ext>
            </a:extLst>
          </p:cNvPr>
          <p:cNvCxnSpPr>
            <a:cxnSpLocks/>
          </p:cNvCxnSpPr>
          <p:nvPr/>
        </p:nvCxnSpPr>
        <p:spPr>
          <a:xfrm>
            <a:off x="6030985" y="5310232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D7BE89-0827-4288-9C35-A00DCDE7B688}"/>
              </a:ext>
            </a:extLst>
          </p:cNvPr>
          <p:cNvCxnSpPr>
            <a:cxnSpLocks/>
          </p:cNvCxnSpPr>
          <p:nvPr/>
        </p:nvCxnSpPr>
        <p:spPr>
          <a:xfrm flipH="1">
            <a:off x="6030982" y="5486401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남자">
            <a:extLst>
              <a:ext uri="{FF2B5EF4-FFF2-40B4-BE49-F238E27FC236}">
                <a16:creationId xmlns:a16="http://schemas.microsoft.com/office/drawing/2014/main" id="{D87CE847-30C6-45E5-99C9-213664E4C2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6502" y="5172862"/>
            <a:ext cx="408963" cy="40896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775B12D-7C57-403E-825F-7B5AA6FC7C64}"/>
              </a:ext>
            </a:extLst>
          </p:cNvPr>
          <p:cNvSpPr txBox="1"/>
          <p:nvPr/>
        </p:nvSpPr>
        <p:spPr>
          <a:xfrm>
            <a:off x="5214913" y="5657738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37254-7929-44C5-8D9B-F6CD5080DE2E}"/>
              </a:ext>
            </a:extLst>
          </p:cNvPr>
          <p:cNvSpPr txBox="1"/>
          <p:nvPr/>
        </p:nvSpPr>
        <p:spPr>
          <a:xfrm>
            <a:off x="6715745" y="3537340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8D5FE3-E210-447A-9A1A-378F1C502669}"/>
              </a:ext>
            </a:extLst>
          </p:cNvPr>
          <p:cNvSpPr txBox="1"/>
          <p:nvPr/>
        </p:nvSpPr>
        <p:spPr>
          <a:xfrm>
            <a:off x="3471400" y="4809932"/>
            <a:ext cx="208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51" name="그래픽 50" descr="상자">
            <a:extLst>
              <a:ext uri="{FF2B5EF4-FFF2-40B4-BE49-F238E27FC236}">
                <a16:creationId xmlns:a16="http://schemas.microsoft.com/office/drawing/2014/main" id="{3956F689-DC18-499F-A772-1B6A5EE7F7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7116" y="4125170"/>
            <a:ext cx="684762" cy="684762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332C3D6-2D1F-4148-9A0C-000511EC1267}"/>
              </a:ext>
            </a:extLst>
          </p:cNvPr>
          <p:cNvCxnSpPr>
            <a:cxnSpLocks/>
            <a:endCxn id="51" idx="2"/>
          </p:cNvCxnSpPr>
          <p:nvPr/>
        </p:nvCxnSpPr>
        <p:spPr>
          <a:xfrm flipH="1">
            <a:off x="4169498" y="4644680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D206B9A-E2DC-4E89-B76B-E46C4F2724B7}"/>
              </a:ext>
            </a:extLst>
          </p:cNvPr>
          <p:cNvCxnSpPr>
            <a:cxnSpLocks/>
          </p:cNvCxnSpPr>
          <p:nvPr/>
        </p:nvCxnSpPr>
        <p:spPr>
          <a:xfrm flipH="1">
            <a:off x="9711656" y="3585143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F212D37-D8F4-453C-8B04-DB90D8E970ED}"/>
              </a:ext>
            </a:extLst>
          </p:cNvPr>
          <p:cNvSpPr txBox="1"/>
          <p:nvPr/>
        </p:nvSpPr>
        <p:spPr>
          <a:xfrm>
            <a:off x="8946446" y="4781460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1tile </a:t>
            </a:r>
            <a:r>
              <a:rPr lang="ko-KR" altLang="en-US" sz="1400" dirty="0"/>
              <a:t>이상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94DEE2-B019-4BBF-9820-C22F43A7EB04}"/>
              </a:ext>
            </a:extLst>
          </p:cNvPr>
          <p:cNvSpPr txBox="1"/>
          <p:nvPr/>
        </p:nvSpPr>
        <p:spPr>
          <a:xfrm>
            <a:off x="2262231" y="1476462"/>
            <a:ext cx="2592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플레이어의 피격범위를 </a:t>
            </a:r>
            <a:r>
              <a:rPr lang="en-US" altLang="ko-KR" dirty="0"/>
              <a:t>1tile</a:t>
            </a:r>
            <a:r>
              <a:rPr lang="ko-KR" altLang="en-US" dirty="0"/>
              <a:t>로 잡고 </a:t>
            </a:r>
            <a:r>
              <a:rPr lang="en-US" altLang="ko-KR" dirty="0"/>
              <a:t>X,Y20tile</a:t>
            </a:r>
            <a:r>
              <a:rPr lang="ko-KR" altLang="en-US" dirty="0"/>
              <a:t>의 크기를 한 방</a:t>
            </a:r>
            <a:r>
              <a:rPr lang="en-US" altLang="ko-KR" dirty="0"/>
              <a:t>(room)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4" name="화살표: 위쪽/아래쪽 63">
            <a:extLst>
              <a:ext uri="{FF2B5EF4-FFF2-40B4-BE49-F238E27FC236}">
                <a16:creationId xmlns:a16="http://schemas.microsoft.com/office/drawing/2014/main" id="{1993B940-055B-40C4-A6F2-1F5852EA18B6}"/>
              </a:ext>
            </a:extLst>
          </p:cNvPr>
          <p:cNvSpPr/>
          <p:nvPr/>
        </p:nvSpPr>
        <p:spPr>
          <a:xfrm rot="13911532">
            <a:off x="7400744" y="2925676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위쪽/아래쪽 64">
            <a:extLst>
              <a:ext uri="{FF2B5EF4-FFF2-40B4-BE49-F238E27FC236}">
                <a16:creationId xmlns:a16="http://schemas.microsoft.com/office/drawing/2014/main" id="{6CB226DB-4F8E-4B71-83BB-C5AC4BA591B1}"/>
              </a:ext>
            </a:extLst>
          </p:cNvPr>
          <p:cNvSpPr/>
          <p:nvPr/>
        </p:nvSpPr>
        <p:spPr>
          <a:xfrm rot="7523805">
            <a:off x="4317656" y="3021132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위쪽/아래쪽 65">
            <a:extLst>
              <a:ext uri="{FF2B5EF4-FFF2-40B4-BE49-F238E27FC236}">
                <a16:creationId xmlns:a16="http://schemas.microsoft.com/office/drawing/2014/main" id="{18E5EB6A-6458-41C7-8F0C-F40B33D8A6F6}"/>
              </a:ext>
            </a:extLst>
          </p:cNvPr>
          <p:cNvSpPr/>
          <p:nvPr/>
        </p:nvSpPr>
        <p:spPr>
          <a:xfrm rot="7523805">
            <a:off x="7460690" y="5256412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위쪽/아래쪽 67">
            <a:extLst>
              <a:ext uri="{FF2B5EF4-FFF2-40B4-BE49-F238E27FC236}">
                <a16:creationId xmlns:a16="http://schemas.microsoft.com/office/drawing/2014/main" id="{DC868E06-605A-4B2B-8E10-E3BD5B59D46D}"/>
              </a:ext>
            </a:extLst>
          </p:cNvPr>
          <p:cNvSpPr/>
          <p:nvPr/>
        </p:nvSpPr>
        <p:spPr>
          <a:xfrm rot="14132836">
            <a:off x="4255423" y="5316682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A3DA86-5EE6-4D47-8F72-AD680040FDA7}"/>
              </a:ext>
            </a:extLst>
          </p:cNvPr>
          <p:cNvSpPr txBox="1"/>
          <p:nvPr/>
        </p:nvSpPr>
        <p:spPr>
          <a:xfrm>
            <a:off x="7184285" y="1416512"/>
            <a:ext cx="286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다른 방에 드나들 수 있는  최대 문의 개수는 </a:t>
            </a:r>
            <a:r>
              <a:rPr lang="en-US" altLang="ko-KR" dirty="0"/>
              <a:t>4</a:t>
            </a:r>
            <a:r>
              <a:rPr lang="ko-KR" altLang="en-US" dirty="0"/>
              <a:t>개이다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방이 이어지지 않는 벽에는</a:t>
            </a:r>
            <a:endParaRPr lang="en-US" altLang="ko-KR" dirty="0"/>
          </a:p>
          <a:p>
            <a:pPr algn="r"/>
            <a:r>
              <a:rPr lang="ko-KR" altLang="en-US" dirty="0"/>
              <a:t>문을 두지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787A20C4-2963-48BF-82BC-A5D8B422E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8518BA-4154-4E09-9E2D-5A1E73A991FF}"/>
              </a:ext>
            </a:extLst>
          </p:cNvPr>
          <p:cNvSpPr txBox="1"/>
          <p:nvPr/>
        </p:nvSpPr>
        <p:spPr>
          <a:xfrm>
            <a:off x="6196947" y="6471813"/>
            <a:ext cx="164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9- </a:t>
            </a:r>
            <a:r>
              <a:rPr lang="ko-KR" altLang="en-US" sz="1000" dirty="0"/>
              <a:t>방 디자인 예시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E23D13-FD5B-4D23-8BB9-35788DCA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30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계층의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A38569-1238-4C90-9BB9-57BF8B9D43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98" y="4201236"/>
            <a:ext cx="3516944" cy="2486324"/>
          </a:xfrm>
          <a:prstGeom prst="rect">
            <a:avLst/>
          </a:prstGeom>
        </p:spPr>
      </p:pic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D8A8E3C-C81A-4BC5-9616-41A1CB57CEC0}"/>
              </a:ext>
            </a:extLst>
          </p:cNvPr>
          <p:cNvSpPr/>
          <p:nvPr/>
        </p:nvSpPr>
        <p:spPr>
          <a:xfrm>
            <a:off x="7166660" y="5354051"/>
            <a:ext cx="1091220" cy="1091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2A46B457-79C6-452E-BA82-5536E2152F21}"/>
              </a:ext>
            </a:extLst>
          </p:cNvPr>
          <p:cNvSpPr/>
          <p:nvPr/>
        </p:nvSpPr>
        <p:spPr>
          <a:xfrm>
            <a:off x="6138691" y="5851528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6794D61-8E24-4BE1-86B9-BD61AE9552AF}"/>
              </a:ext>
            </a:extLst>
          </p:cNvPr>
          <p:cNvSpPr/>
          <p:nvPr/>
        </p:nvSpPr>
        <p:spPr>
          <a:xfrm>
            <a:off x="7766808" y="476697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E53CFA9-E450-4766-9430-5251BC600BAB}"/>
              </a:ext>
            </a:extLst>
          </p:cNvPr>
          <p:cNvSpPr/>
          <p:nvPr/>
        </p:nvSpPr>
        <p:spPr>
          <a:xfrm>
            <a:off x="7175049" y="416699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EAA203B-DA3C-4044-BD6A-4C66251E2665}"/>
              </a:ext>
            </a:extLst>
          </p:cNvPr>
          <p:cNvSpPr/>
          <p:nvPr/>
        </p:nvSpPr>
        <p:spPr>
          <a:xfrm>
            <a:off x="8350178" y="416699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81E0837-984F-4958-9FEF-E30785050F08}"/>
              </a:ext>
            </a:extLst>
          </p:cNvPr>
          <p:cNvSpPr/>
          <p:nvPr/>
        </p:nvSpPr>
        <p:spPr>
          <a:xfrm>
            <a:off x="6581371" y="357878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6731CB0-F912-4E87-AB38-C6BC293E5E49}"/>
              </a:ext>
            </a:extLst>
          </p:cNvPr>
          <p:cNvSpPr/>
          <p:nvPr/>
        </p:nvSpPr>
        <p:spPr>
          <a:xfrm>
            <a:off x="7162822" y="298784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2DA9850-067C-4817-AD27-D13DEC0B31D5}"/>
              </a:ext>
            </a:extLst>
          </p:cNvPr>
          <p:cNvSpPr/>
          <p:nvPr/>
        </p:nvSpPr>
        <p:spPr>
          <a:xfrm>
            <a:off x="5983142" y="2996232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B067633-C1BB-4D74-A2B3-F730A53ED74E}"/>
              </a:ext>
            </a:extLst>
          </p:cNvPr>
          <p:cNvSpPr/>
          <p:nvPr/>
        </p:nvSpPr>
        <p:spPr>
          <a:xfrm>
            <a:off x="6572982" y="239458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C0AF217F-30AD-4915-86C4-7D6EFFC1287B}"/>
              </a:ext>
            </a:extLst>
          </p:cNvPr>
          <p:cNvSpPr/>
          <p:nvPr/>
        </p:nvSpPr>
        <p:spPr>
          <a:xfrm>
            <a:off x="7166660" y="1801323"/>
            <a:ext cx="1091220" cy="109122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2A9FC-4399-432D-9866-487C471ED82D}"/>
              </a:ext>
            </a:extLst>
          </p:cNvPr>
          <p:cNvSpPr txBox="1"/>
          <p:nvPr/>
        </p:nvSpPr>
        <p:spPr>
          <a:xfrm>
            <a:off x="1880416" y="1444603"/>
            <a:ext cx="3829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각</a:t>
            </a:r>
            <a:r>
              <a:rPr lang="en-US" altLang="ko-KR" dirty="0"/>
              <a:t> stage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개 이상의 </a:t>
            </a:r>
            <a:r>
              <a:rPr lang="en-US" altLang="ko-KR" dirty="0"/>
              <a:t>room</a:t>
            </a:r>
            <a:r>
              <a:rPr lang="ko-KR" altLang="en-US" dirty="0"/>
              <a:t>으로 랜덤으로 구성된다</a:t>
            </a:r>
            <a:r>
              <a:rPr lang="en-US" altLang="ko-KR" dirty="0"/>
              <a:t>. </a:t>
            </a:r>
          </a:p>
          <a:p>
            <a:pPr algn="just"/>
            <a:r>
              <a:rPr lang="ko-KR" altLang="en-US" dirty="0"/>
              <a:t>가장 아래쪽에서 시작하여 가장 위의 방이 다음스테이지와 연결된다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가장 마지막 방은 </a:t>
            </a:r>
            <a:r>
              <a:rPr lang="en-US" altLang="ko-KR" dirty="0"/>
              <a:t>2stage</a:t>
            </a:r>
            <a:r>
              <a:rPr lang="ko-KR" altLang="en-US" dirty="0"/>
              <a:t>일 경우에 중간보스</a:t>
            </a:r>
            <a:r>
              <a:rPr lang="en-US" altLang="ko-KR" dirty="0"/>
              <a:t>, </a:t>
            </a:r>
            <a:r>
              <a:rPr lang="ko-KR" altLang="en-US" dirty="0"/>
              <a:t>보스스테이지에는 보스를 배치한다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랜덤으로 하수인과 거래 할 수 있는 방을 </a:t>
            </a:r>
            <a:r>
              <a:rPr lang="en-US" altLang="ko-KR" dirty="0"/>
              <a:t>1</a:t>
            </a:r>
            <a:r>
              <a:rPr lang="ko-KR" altLang="en-US" dirty="0"/>
              <a:t>개 생성한다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b="1" dirty="0"/>
              <a:t>예상 플레이타임</a:t>
            </a:r>
            <a:r>
              <a:rPr lang="en-US" altLang="ko-KR" b="1" dirty="0"/>
              <a:t> : 5</a:t>
            </a:r>
            <a:r>
              <a:rPr lang="ko-KR" altLang="en-US" b="1" dirty="0"/>
              <a:t>분</a:t>
            </a:r>
            <a:endParaRPr lang="en-US" altLang="ko-KR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477F55-4C43-4AFC-A9BB-89501159A7F9}"/>
              </a:ext>
            </a:extLst>
          </p:cNvPr>
          <p:cNvSpPr txBox="1"/>
          <p:nvPr/>
        </p:nvSpPr>
        <p:spPr>
          <a:xfrm>
            <a:off x="9441398" y="617682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하층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A2E32-362F-4563-8585-6A7FEDBF9247}"/>
              </a:ext>
            </a:extLst>
          </p:cNvPr>
          <p:cNvSpPr txBox="1"/>
          <p:nvPr/>
        </p:nvSpPr>
        <p:spPr>
          <a:xfrm>
            <a:off x="9441398" y="1630514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상층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0A3647-8986-4AD9-924B-C6528E35F183}"/>
              </a:ext>
            </a:extLst>
          </p:cNvPr>
          <p:cNvSpPr/>
          <p:nvPr/>
        </p:nvSpPr>
        <p:spPr>
          <a:xfrm>
            <a:off x="1912963" y="5858199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85EE4-C3AE-4BC0-A32B-AC52FE219244}"/>
              </a:ext>
            </a:extLst>
          </p:cNvPr>
          <p:cNvSpPr/>
          <p:nvPr/>
        </p:nvSpPr>
        <p:spPr>
          <a:xfrm>
            <a:off x="7649986" y="1168849"/>
            <a:ext cx="192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</a:t>
            </a: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6C1BE5FC-60C1-4647-AAA8-25F14800E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669F4A-7F56-4BEE-A908-A041F200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4B4E685-B15F-42FD-B1F5-5F4C2B8B3D08}"/>
              </a:ext>
            </a:extLst>
          </p:cNvPr>
          <p:cNvSpPr/>
          <p:nvPr/>
        </p:nvSpPr>
        <p:spPr>
          <a:xfrm>
            <a:off x="9613732" y="2062445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AE630-F5E7-4536-BB86-AE0A711DA881}"/>
              </a:ext>
            </a:extLst>
          </p:cNvPr>
          <p:cNvSpPr txBox="1"/>
          <p:nvPr/>
        </p:nvSpPr>
        <p:spPr>
          <a:xfrm>
            <a:off x="7781752" y="6179349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</a:t>
            </a:r>
            <a:r>
              <a:rPr lang="en-US" altLang="ko-KR" dirty="0"/>
              <a:t>Room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51D329-4FC7-49E7-93BA-AA28839CEAC9}"/>
              </a:ext>
            </a:extLst>
          </p:cNvPr>
          <p:cNvSpPr txBox="1"/>
          <p:nvPr/>
        </p:nvSpPr>
        <p:spPr>
          <a:xfrm>
            <a:off x="8074542" y="1928538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끝 </a:t>
            </a:r>
            <a:r>
              <a:rPr lang="en-US" altLang="ko-KR" dirty="0"/>
              <a:t>Room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861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계층의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BF9AA9-BA40-4DAD-BB30-8D782305B53C}"/>
              </a:ext>
            </a:extLst>
          </p:cNvPr>
          <p:cNvGrpSpPr/>
          <p:nvPr/>
        </p:nvGrpSpPr>
        <p:grpSpPr>
          <a:xfrm>
            <a:off x="1994678" y="4722388"/>
            <a:ext cx="1358123" cy="1823767"/>
            <a:chOff x="470677" y="1902207"/>
            <a:chExt cx="3458256" cy="4643948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5D8A8E3C-C81A-4BC5-9616-41A1CB57CEC0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26794D61-8E24-4BE1-86B9-BD61AE9552AF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2E53CFA9-E450-4766-9430-5251BC600BAB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7EAA203B-DA3C-4044-BD6A-4C66251E2665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781E0837-984F-4958-9FEF-E30785050F08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46731CB0-F912-4E87-AB38-C6BC293E5E49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다이아몬드 34">
              <a:extLst>
                <a:ext uri="{FF2B5EF4-FFF2-40B4-BE49-F238E27FC236}">
                  <a16:creationId xmlns:a16="http://schemas.microsoft.com/office/drawing/2014/main" id="{22DA9850-067C-4817-AD27-D13DEC0B31D5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B067633-C1BB-4D74-A2B3-F730A53ED74E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C0AF217F-30AD-4915-86C4-7D6EFFC1287B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9477F55-4C43-4AFC-A9BB-89501159A7F9}"/>
              </a:ext>
            </a:extLst>
          </p:cNvPr>
          <p:cNvSpPr txBox="1"/>
          <p:nvPr/>
        </p:nvSpPr>
        <p:spPr>
          <a:xfrm>
            <a:off x="6745561" y="5651431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하층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A2E32-362F-4563-8585-6A7FEDBF9247}"/>
              </a:ext>
            </a:extLst>
          </p:cNvPr>
          <p:cNvSpPr txBox="1"/>
          <p:nvPr/>
        </p:nvSpPr>
        <p:spPr>
          <a:xfrm>
            <a:off x="6745561" y="171103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상층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85EE4-C3AE-4BC0-A32B-AC52FE219244}"/>
              </a:ext>
            </a:extLst>
          </p:cNvPr>
          <p:cNvSpPr/>
          <p:nvPr/>
        </p:nvSpPr>
        <p:spPr>
          <a:xfrm>
            <a:off x="3427279" y="5438159"/>
            <a:ext cx="25491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Stage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4EFFD-59E0-4BDC-87E1-2C6BD229FE5F}"/>
              </a:ext>
            </a:extLst>
          </p:cNvPr>
          <p:cNvGrpSpPr/>
          <p:nvPr/>
        </p:nvGrpSpPr>
        <p:grpSpPr>
          <a:xfrm>
            <a:off x="2301228" y="3027412"/>
            <a:ext cx="1358123" cy="1823767"/>
            <a:chOff x="470677" y="1902207"/>
            <a:chExt cx="3458256" cy="4643948"/>
          </a:xfrm>
        </p:grpSpPr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89D528FB-39DC-400D-B871-9A92E95D5FFF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1815BE5F-C640-421C-B9D4-D7A4149A3E5F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id="{7D48DBBD-69A5-4796-BE93-3B3577034CEF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>
              <a:extLst>
                <a:ext uri="{FF2B5EF4-FFF2-40B4-BE49-F238E27FC236}">
                  <a16:creationId xmlns:a16="http://schemas.microsoft.com/office/drawing/2014/main" id="{220ED963-3301-4952-8798-A1DE33A2ECA2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BF116E8C-66DE-4CBB-B115-496FC93130EF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78CE2C55-CB1C-445C-A65D-1E98355DABA4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DE1DBAA8-6516-41E4-98BB-3D81898A085E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02D6870E-6B36-49C4-906D-D09C89718D6E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0F86ACC6-A449-4623-BFB8-1B25D8B1E4E7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6D2E379-4DB0-43C5-BE73-620431BE425E}"/>
              </a:ext>
            </a:extLst>
          </p:cNvPr>
          <p:cNvGrpSpPr/>
          <p:nvPr/>
        </p:nvGrpSpPr>
        <p:grpSpPr>
          <a:xfrm>
            <a:off x="2604528" y="1334408"/>
            <a:ext cx="1358123" cy="1823767"/>
            <a:chOff x="470677" y="1902207"/>
            <a:chExt cx="3458256" cy="4643948"/>
          </a:xfrm>
        </p:grpSpPr>
        <p:sp>
          <p:nvSpPr>
            <p:cNvPr id="44" name="다이아몬드 43">
              <a:extLst>
                <a:ext uri="{FF2B5EF4-FFF2-40B4-BE49-F238E27FC236}">
                  <a16:creationId xmlns:a16="http://schemas.microsoft.com/office/drawing/2014/main" id="{053BD3DD-05F6-4EE0-B91A-28EBAC54616A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다이아몬드 44">
              <a:extLst>
                <a:ext uri="{FF2B5EF4-FFF2-40B4-BE49-F238E27FC236}">
                  <a16:creationId xmlns:a16="http://schemas.microsoft.com/office/drawing/2014/main" id="{F19A804F-0FEC-4C40-B4DC-5FCF670029B9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다이아몬드 45">
              <a:extLst>
                <a:ext uri="{FF2B5EF4-FFF2-40B4-BE49-F238E27FC236}">
                  <a16:creationId xmlns:a16="http://schemas.microsoft.com/office/drawing/2014/main" id="{9943952D-9B62-4363-AE8D-6931D22F9449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76ADAA37-9332-4A22-8366-4822D58498BE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다이아몬드 47">
              <a:extLst>
                <a:ext uri="{FF2B5EF4-FFF2-40B4-BE49-F238E27FC236}">
                  <a16:creationId xmlns:a16="http://schemas.microsoft.com/office/drawing/2014/main" id="{EBE294CB-EBE7-4EB0-940C-E611B151EB8E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다이아몬드 48">
              <a:extLst>
                <a:ext uri="{FF2B5EF4-FFF2-40B4-BE49-F238E27FC236}">
                  <a16:creationId xmlns:a16="http://schemas.microsoft.com/office/drawing/2014/main" id="{9D42B3B3-133F-48A7-BDE3-B850EDFDE51B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id="{94508323-50D2-4562-A582-A2CDD6B22D4D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다이아몬드 50">
              <a:extLst>
                <a:ext uri="{FF2B5EF4-FFF2-40B4-BE49-F238E27FC236}">
                  <a16:creationId xmlns:a16="http://schemas.microsoft.com/office/drawing/2014/main" id="{9D7E6B4A-A456-473F-ACED-27D1B77ACF90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DBD790A6-B0EC-4C66-BBF5-27FA8F0DB731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9978B9-2BE2-47CE-991D-1629C4CB9DC3}"/>
              </a:ext>
            </a:extLst>
          </p:cNvPr>
          <p:cNvSpPr/>
          <p:nvPr/>
        </p:nvSpPr>
        <p:spPr>
          <a:xfrm>
            <a:off x="3780572" y="3581582"/>
            <a:ext cx="25491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Stage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DB724AD-33D2-4C2E-A5C4-E77640A7A16E}"/>
              </a:ext>
            </a:extLst>
          </p:cNvPr>
          <p:cNvSpPr/>
          <p:nvPr/>
        </p:nvSpPr>
        <p:spPr>
          <a:xfrm>
            <a:off x="3965077" y="1872644"/>
            <a:ext cx="3586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Boss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D81FC-8603-4E22-80FE-3B8D4009416C}"/>
              </a:ext>
            </a:extLst>
          </p:cNvPr>
          <p:cNvSpPr txBox="1"/>
          <p:nvPr/>
        </p:nvSpPr>
        <p:spPr>
          <a:xfrm>
            <a:off x="3033071" y="6286237"/>
            <a:ext cx="58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, </a:t>
            </a:r>
            <a:r>
              <a:rPr lang="ko-KR" altLang="en-US" dirty="0"/>
              <a:t>실제로는 각 스테이지 구조가 랜덤이어야 함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87ADE-2778-4F7D-A56F-40FA1DC856DD}"/>
              </a:ext>
            </a:extLst>
          </p:cNvPr>
          <p:cNvSpPr txBox="1"/>
          <p:nvPr/>
        </p:nvSpPr>
        <p:spPr>
          <a:xfrm>
            <a:off x="7638493" y="2787299"/>
            <a:ext cx="2727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계층은 </a:t>
            </a:r>
            <a:r>
              <a:rPr lang="en-US" altLang="ko-KR" dirty="0"/>
              <a:t>3</a:t>
            </a:r>
            <a:r>
              <a:rPr lang="ko-KR" altLang="en-US" dirty="0"/>
              <a:t>개의 스테이지로 구성되어 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각 계층은 전체적으로 다른 디자인적 테마와 특징을 가진다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예상 플레이타임 </a:t>
            </a:r>
            <a:r>
              <a:rPr lang="en-US" altLang="ko-KR" dirty="0"/>
              <a:t>: 15</a:t>
            </a:r>
            <a:r>
              <a:rPr lang="ko-KR" altLang="en-US" dirty="0"/>
              <a:t>분</a:t>
            </a:r>
          </a:p>
        </p:txBody>
      </p:sp>
      <p:pic>
        <p:nvPicPr>
          <p:cNvPr id="56" name="내용 개체 틀 4">
            <a:extLst>
              <a:ext uri="{FF2B5EF4-FFF2-40B4-BE49-F238E27FC236}">
                <a16:creationId xmlns:a16="http://schemas.microsoft.com/office/drawing/2014/main" id="{84D6E0A5-28F4-4C02-AC79-9C0F77CBA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E0C840-219C-4BDD-9058-E1AEC8A0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3" name="화살표: 위쪽 52">
            <a:extLst>
              <a:ext uri="{FF2B5EF4-FFF2-40B4-BE49-F238E27FC236}">
                <a16:creationId xmlns:a16="http://schemas.microsoft.com/office/drawing/2014/main" id="{17775AAA-8090-4FB5-80BF-2C486F4431B9}"/>
              </a:ext>
            </a:extLst>
          </p:cNvPr>
          <p:cNvSpPr/>
          <p:nvPr/>
        </p:nvSpPr>
        <p:spPr>
          <a:xfrm>
            <a:off x="7402802" y="1800376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9E8B36-A573-43C6-B53B-7A6C3EC2C002}"/>
              </a:ext>
            </a:extLst>
          </p:cNvPr>
          <p:cNvSpPr txBox="1"/>
          <p:nvPr/>
        </p:nvSpPr>
        <p:spPr>
          <a:xfrm>
            <a:off x="3484293" y="1334720"/>
            <a:ext cx="132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다음 스테이지와 이어짐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3577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계층별 디자인 특징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5" name="내용 개체 틀 4">
            <a:extLst>
              <a:ext uri="{FF2B5EF4-FFF2-40B4-BE49-F238E27FC236}">
                <a16:creationId xmlns:a16="http://schemas.microsoft.com/office/drawing/2014/main" id="{9C90E0EE-C110-47F0-B234-B36B0AFFF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373A2EB1-FD5D-44E3-96CF-95BCC266862A}"/>
              </a:ext>
            </a:extLst>
          </p:cNvPr>
          <p:cNvGraphicFramePr/>
          <p:nvPr>
            <p:extLst/>
          </p:nvPr>
        </p:nvGraphicFramePr>
        <p:xfrm>
          <a:off x="2217490" y="1423040"/>
          <a:ext cx="7757370" cy="509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D74988-4416-4B77-8528-540557F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진행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146CF-D4D3-4254-9BC5-C8F6274ACB3D}"/>
              </a:ext>
            </a:extLst>
          </p:cNvPr>
          <p:cNvSpPr txBox="1"/>
          <p:nvPr/>
        </p:nvSpPr>
        <p:spPr>
          <a:xfrm>
            <a:off x="2455178" y="1652631"/>
            <a:ext cx="7415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/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스토리 분기가 존재해 플레이어의 행동에 따라 달라지는 다양한 엔딩이 존재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17AA7CA1-ADEE-41EB-A1CB-DDA527997E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11" y="3406958"/>
            <a:ext cx="4051883" cy="2527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3BEBF8-93D8-4972-ADCF-31A9ABB278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36" y="3406958"/>
            <a:ext cx="4493517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0D057-6870-4D0E-B3CE-82BDFA1009CD}"/>
              </a:ext>
            </a:extLst>
          </p:cNvPr>
          <p:cNvSpPr txBox="1"/>
          <p:nvPr/>
        </p:nvSpPr>
        <p:spPr>
          <a:xfrm>
            <a:off x="1819711" y="593456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대표적인 쿼터 뷰 핵 앤 슬래시 게임 </a:t>
            </a:r>
            <a:r>
              <a:rPr lang="en-US" altLang="ko-KR" sz="1000" dirty="0"/>
              <a:t>‘</a:t>
            </a:r>
            <a:r>
              <a:rPr lang="ko-KR" altLang="en-US" sz="1000" dirty="0"/>
              <a:t>디아블로</a:t>
            </a:r>
            <a:r>
              <a:rPr lang="en-US" altLang="ko-KR" sz="1000" dirty="0"/>
              <a:t>’</a:t>
            </a:r>
            <a:r>
              <a:rPr lang="ko-KR" altLang="en-US" sz="1000" dirty="0"/>
              <a:t> 시리즈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88371-C168-4B75-8AF6-0D6F7623D31F}"/>
              </a:ext>
            </a:extLst>
          </p:cNvPr>
          <p:cNvSpPr txBox="1"/>
          <p:nvPr/>
        </p:nvSpPr>
        <p:spPr>
          <a:xfrm>
            <a:off x="5959677" y="5934560"/>
            <a:ext cx="44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플레이어의 선택에 따라 스토리 진행과 엔딩 분기가 달라지는 게임 </a:t>
            </a:r>
            <a:r>
              <a:rPr lang="en-US" altLang="ko-KR" sz="1000" dirty="0"/>
              <a:t>‘</a:t>
            </a:r>
            <a:r>
              <a:rPr lang="ko-KR" altLang="en-US" sz="1000" dirty="0"/>
              <a:t>캐서린</a:t>
            </a:r>
            <a:r>
              <a:rPr lang="en-US" altLang="ko-KR" sz="1000" dirty="0"/>
              <a:t>’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C9FD9-3E46-4C3B-AAE4-87E206C9E567}"/>
              </a:ext>
            </a:extLst>
          </p:cNvPr>
          <p:cNvSpPr txBox="1"/>
          <p:nvPr/>
        </p:nvSpPr>
        <p:spPr>
          <a:xfrm>
            <a:off x="1819710" y="6211559"/>
            <a:ext cx="2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10- ‘</a:t>
            </a:r>
            <a:r>
              <a:rPr lang="ko-KR" altLang="en-US" sz="1000" dirty="0"/>
              <a:t>디아블로 </a:t>
            </a:r>
            <a:r>
              <a:rPr lang="en-US" altLang="ko-KR" sz="1000" dirty="0"/>
              <a:t>3’ </a:t>
            </a:r>
            <a:r>
              <a:rPr lang="ko-KR" altLang="en-US" sz="1000" dirty="0"/>
              <a:t>스크린샷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3669E-09F3-4A60-A940-8ACE3FF79BE6}"/>
              </a:ext>
            </a:extLst>
          </p:cNvPr>
          <p:cNvSpPr txBox="1"/>
          <p:nvPr/>
        </p:nvSpPr>
        <p:spPr>
          <a:xfrm>
            <a:off x="5871594" y="6211558"/>
            <a:ext cx="2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11- ‘</a:t>
            </a:r>
            <a:r>
              <a:rPr lang="ko-KR" altLang="en-US" sz="1000" dirty="0"/>
              <a:t>캐서린</a:t>
            </a:r>
            <a:r>
              <a:rPr lang="en-US" altLang="ko-KR" sz="1000" dirty="0"/>
              <a:t>’ </a:t>
            </a:r>
            <a:r>
              <a:rPr lang="ko-KR" altLang="en-US" sz="1000" dirty="0"/>
              <a:t>스크린샷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2EFA82-0FC5-47B8-89D4-441185C3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진행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146CF-D4D3-4254-9BC5-C8F6274ACB3D}"/>
              </a:ext>
            </a:extLst>
          </p:cNvPr>
          <p:cNvSpPr txBox="1"/>
          <p:nvPr/>
        </p:nvSpPr>
        <p:spPr>
          <a:xfrm>
            <a:off x="2455178" y="1510018"/>
            <a:ext cx="7415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/>
              <a:t>던전을 탐색하고</a:t>
            </a:r>
            <a:r>
              <a:rPr lang="en-US" altLang="ko-KR" dirty="0"/>
              <a:t> </a:t>
            </a:r>
            <a:r>
              <a:rPr lang="ko-KR" altLang="en-US" dirty="0"/>
              <a:t>아이템을 획득하며</a:t>
            </a:r>
            <a:r>
              <a:rPr lang="en-US" altLang="ko-KR" dirty="0"/>
              <a:t>, </a:t>
            </a:r>
            <a:r>
              <a:rPr lang="ko-KR" altLang="en-US" dirty="0"/>
              <a:t>사망 시 모든 재화와 능력치가 초기화 되어 다시 시작하는 </a:t>
            </a:r>
            <a:r>
              <a:rPr lang="ko-KR" altLang="en-US" dirty="0" err="1"/>
              <a:t>로그라이크</a:t>
            </a:r>
            <a:r>
              <a:rPr lang="ko-KR" altLang="en-US" dirty="0"/>
              <a:t> 스타일로 진행된다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아이템 배열과 방의 배열 또한 모두 랜덤으로 배치되며</a:t>
            </a:r>
            <a:r>
              <a:rPr lang="en-US" altLang="ko-KR" dirty="0"/>
              <a:t>, </a:t>
            </a:r>
            <a:r>
              <a:rPr lang="ko-KR" altLang="en-US" dirty="0"/>
              <a:t>보스의 종류도 항상 달라져 매번 다른 방식의 진행을 하게 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7D89689-30FA-40A2-8BAB-52B5AAEABE4A}"/>
              </a:ext>
            </a:extLst>
          </p:cNvPr>
          <p:cNvGraphicFramePr/>
          <p:nvPr>
            <p:extLst/>
          </p:nvPr>
        </p:nvGraphicFramePr>
        <p:xfrm>
          <a:off x="3464654" y="2987347"/>
          <a:ext cx="5396917" cy="3597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85523B-F696-44A2-902C-779199B1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5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5BDCA-C8F5-4FE1-9F98-72049B532DEC}"/>
              </a:ext>
            </a:extLst>
          </p:cNvPr>
          <p:cNvSpPr txBox="1"/>
          <p:nvPr/>
        </p:nvSpPr>
        <p:spPr>
          <a:xfrm>
            <a:off x="888557" y="265928"/>
            <a:ext cx="438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방송 플랫폼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“Twitch”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돌풍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A0029-B543-4EE9-B08E-04BA625E871B}"/>
              </a:ext>
            </a:extLst>
          </p:cNvPr>
          <p:cNvSpPr txBox="1"/>
          <p:nvPr/>
        </p:nvSpPr>
        <p:spPr>
          <a:xfrm>
            <a:off x="374708" y="5547615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각 플랫폼의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분기 </a:t>
            </a:r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분기 동시 방송 시청자 수 </a:t>
            </a:r>
            <a:r>
              <a:rPr lang="en-US" altLang="ko-KR" sz="1000" dirty="0">
                <a:solidFill>
                  <a:schemeClr val="bg1"/>
                </a:solidFill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</a:rPr>
              <a:t>출처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Streamlabs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3012DC-2CDD-46DC-BBC5-C0EBD2EF9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8" y="2284971"/>
            <a:ext cx="5385069" cy="29659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C6FDE87-FC41-421A-B578-F010D1C28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416" y="2284971"/>
            <a:ext cx="5649514" cy="296599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939CDAB-50DE-4456-A7CC-F18CA1B4AD15}"/>
              </a:ext>
            </a:extLst>
          </p:cNvPr>
          <p:cNvSpPr txBox="1"/>
          <p:nvPr/>
        </p:nvSpPr>
        <p:spPr>
          <a:xfrm>
            <a:off x="5878416" y="5547615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스트리머</a:t>
            </a:r>
            <a:r>
              <a:rPr lang="ko-KR" altLang="en-US" sz="1000" dirty="0">
                <a:solidFill>
                  <a:schemeClr val="bg1"/>
                </a:solidFill>
              </a:rPr>
              <a:t> 방송 </a:t>
            </a:r>
            <a:r>
              <a:rPr lang="en-US" altLang="ko-KR" sz="1000" dirty="0">
                <a:solidFill>
                  <a:schemeClr val="bg1"/>
                </a:solidFill>
              </a:rPr>
              <a:t>1</a:t>
            </a:r>
            <a:r>
              <a:rPr lang="ko-KR" altLang="en-US" sz="1000" dirty="0">
                <a:solidFill>
                  <a:schemeClr val="bg1"/>
                </a:solidFill>
              </a:rPr>
              <a:t>시간당 누적 시청자수 순위 </a:t>
            </a:r>
            <a:r>
              <a:rPr lang="en-US" altLang="ko-KR" sz="1000" dirty="0">
                <a:solidFill>
                  <a:schemeClr val="bg1"/>
                </a:solidFill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</a:rPr>
              <a:t>출처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TwitchMetrics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EDBAC69-7436-4715-B09D-8B53C5AE4B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70" y="1079881"/>
            <a:ext cx="7185706" cy="431940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935CCF2-4729-471A-9A27-9A7BAABBED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469" y="2284971"/>
            <a:ext cx="7903079" cy="444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842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75ACDC9-4D75-4376-AE3E-540FDF0178BA}"/>
              </a:ext>
            </a:extLst>
          </p:cNvPr>
          <p:cNvSpPr/>
          <p:nvPr/>
        </p:nvSpPr>
        <p:spPr>
          <a:xfrm>
            <a:off x="6916166" y="5565882"/>
            <a:ext cx="554279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18EBE8D-070F-4706-BFD3-0080416F8CEE}"/>
              </a:ext>
            </a:extLst>
          </p:cNvPr>
          <p:cNvSpPr/>
          <p:nvPr/>
        </p:nvSpPr>
        <p:spPr>
          <a:xfrm rot="5400000">
            <a:off x="5500371" y="4266650"/>
            <a:ext cx="1454197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B24B20E-2BFF-4B80-9359-6EBA0858F23F}"/>
              </a:ext>
            </a:extLst>
          </p:cNvPr>
          <p:cNvSpPr/>
          <p:nvPr/>
        </p:nvSpPr>
        <p:spPr>
          <a:xfrm rot="5400000">
            <a:off x="4048760" y="2394268"/>
            <a:ext cx="1454197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000D44D6-88FF-4941-9EAE-F8F0F85CD909}"/>
              </a:ext>
            </a:extLst>
          </p:cNvPr>
          <p:cNvSpPr/>
          <p:nvPr/>
        </p:nvSpPr>
        <p:spPr>
          <a:xfrm>
            <a:off x="7383759" y="3658649"/>
            <a:ext cx="635220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4E57EA2-1E7F-491D-8496-BB67959DF4ED}"/>
              </a:ext>
            </a:extLst>
          </p:cNvPr>
          <p:cNvSpPr/>
          <p:nvPr/>
        </p:nvSpPr>
        <p:spPr>
          <a:xfrm>
            <a:off x="5950328" y="2094580"/>
            <a:ext cx="554279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0AB0AE-4EB7-412E-8ED1-AAD9F5A3D343}"/>
              </a:ext>
            </a:extLst>
          </p:cNvPr>
          <p:cNvSpPr/>
          <p:nvPr/>
        </p:nvSpPr>
        <p:spPr>
          <a:xfrm>
            <a:off x="3923251" y="2055304"/>
            <a:ext cx="587230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CB9F496-CF72-4AAF-8207-52A78E13008F}"/>
              </a:ext>
            </a:extLst>
          </p:cNvPr>
          <p:cNvSpPr/>
          <p:nvPr/>
        </p:nvSpPr>
        <p:spPr>
          <a:xfrm>
            <a:off x="5428916" y="3658649"/>
            <a:ext cx="554279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스토리 분기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B32EDA-3330-410C-99EE-2E8CB8C29286}"/>
              </a:ext>
            </a:extLst>
          </p:cNvPr>
          <p:cNvGrpSpPr/>
          <p:nvPr/>
        </p:nvGrpSpPr>
        <p:grpSpPr>
          <a:xfrm>
            <a:off x="2063736" y="1714715"/>
            <a:ext cx="1972913" cy="978986"/>
            <a:chOff x="929" y="2239"/>
            <a:chExt cx="1972913" cy="97898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1FC6C2A-E5B5-44A9-A261-92F21C9918B6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사각형: 둥근 모서리 4">
              <a:extLst>
                <a:ext uri="{FF2B5EF4-FFF2-40B4-BE49-F238E27FC236}">
                  <a16:creationId xmlns:a16="http://schemas.microsoft.com/office/drawing/2014/main" id="{2E4DDBD5-15BE-44BE-8681-D300AAC7C92B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스테이지 진행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BD2FBA-535E-4495-BE92-10DA814ADB09}"/>
              </a:ext>
            </a:extLst>
          </p:cNvPr>
          <p:cNvGrpSpPr/>
          <p:nvPr/>
        </p:nvGrpSpPr>
        <p:grpSpPr>
          <a:xfrm>
            <a:off x="4567404" y="1690597"/>
            <a:ext cx="1532935" cy="978986"/>
            <a:chOff x="929" y="2239"/>
            <a:chExt cx="1972913" cy="97898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D80CF1E-086D-490C-89B9-D72B024531D9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C37719C6-B81C-49C4-AA1C-590E37A57C77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조건 </a:t>
              </a:r>
              <a:r>
                <a:rPr lang="en-US" altLang="ko-KR" sz="1600" dirty="0"/>
                <a:t>1 </a:t>
              </a:r>
              <a:r>
                <a:rPr lang="ko-KR" altLang="en-US" sz="1600" dirty="0"/>
                <a:t>만족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100F5E-33C2-4F9F-AF3D-3CAE14CA0FE4}"/>
              </a:ext>
            </a:extLst>
          </p:cNvPr>
          <p:cNvGrpSpPr/>
          <p:nvPr/>
        </p:nvGrpSpPr>
        <p:grpSpPr>
          <a:xfrm>
            <a:off x="3628737" y="3293942"/>
            <a:ext cx="1972913" cy="978986"/>
            <a:chOff x="929" y="2239"/>
            <a:chExt cx="1972913" cy="97898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B65F239-0AC8-4828-A82B-13278BB10DDC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사각형: 둥근 모서리 4">
              <a:extLst>
                <a:ext uri="{FF2B5EF4-FFF2-40B4-BE49-F238E27FC236}">
                  <a16:creationId xmlns:a16="http://schemas.microsoft.com/office/drawing/2014/main" id="{AB99413B-8049-4C4A-8CC7-BE3C44635938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탑 중심부에서 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라파엘 조우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E8265C-3345-4A39-91C5-E441EBC22E66}"/>
              </a:ext>
            </a:extLst>
          </p:cNvPr>
          <p:cNvGrpSpPr/>
          <p:nvPr/>
        </p:nvGrpSpPr>
        <p:grpSpPr>
          <a:xfrm>
            <a:off x="6030985" y="3293942"/>
            <a:ext cx="1591367" cy="978986"/>
            <a:chOff x="929" y="2239"/>
            <a:chExt cx="1972913" cy="97898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05620E9-83DA-4D18-A95A-6029CC9FD4A4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사각형: 둥근 모서리 4">
              <a:extLst>
                <a:ext uri="{FF2B5EF4-FFF2-40B4-BE49-F238E27FC236}">
                  <a16:creationId xmlns:a16="http://schemas.microsoft.com/office/drawing/2014/main" id="{81223012-E437-4520-9FA0-B9DB81FAB7C2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선택지에 따라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분기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0534865-CD5D-4215-B032-C8558ACA4E77}"/>
              </a:ext>
            </a:extLst>
          </p:cNvPr>
          <p:cNvGrpSpPr/>
          <p:nvPr/>
        </p:nvGrpSpPr>
        <p:grpSpPr>
          <a:xfrm>
            <a:off x="6558024" y="1666925"/>
            <a:ext cx="1972913" cy="978986"/>
            <a:chOff x="929" y="2239"/>
            <a:chExt cx="1972913" cy="97898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E2C3A56-6CAA-4E54-A49A-FDB828211447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38" name="사각형: 둥근 모서리 4">
              <a:extLst>
                <a:ext uri="{FF2B5EF4-FFF2-40B4-BE49-F238E27FC236}">
                  <a16:creationId xmlns:a16="http://schemas.microsoft.com/office/drawing/2014/main" id="{63002E39-AD42-44C1-BB98-EF21F1180C9B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충족하지 않을 시 일반 엔딩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B1BE746-2E59-49F7-946C-C70229B68E1B}"/>
              </a:ext>
            </a:extLst>
          </p:cNvPr>
          <p:cNvGrpSpPr/>
          <p:nvPr/>
        </p:nvGrpSpPr>
        <p:grpSpPr>
          <a:xfrm>
            <a:off x="8057528" y="3293942"/>
            <a:ext cx="1972913" cy="978986"/>
            <a:chOff x="929" y="2239"/>
            <a:chExt cx="1972913" cy="978986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04405B6-FD0D-4591-AC9E-FCD0C851027F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4E6746A6-7F62-4123-8EF0-564173B9B5D6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선택지에 따라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일반 엔딩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A95925F-573D-4A19-BCE1-E22AAD501AD0}"/>
              </a:ext>
            </a:extLst>
          </p:cNvPr>
          <p:cNvGrpSpPr/>
          <p:nvPr/>
        </p:nvGrpSpPr>
        <p:grpSpPr>
          <a:xfrm>
            <a:off x="5241012" y="5201175"/>
            <a:ext cx="1972913" cy="978986"/>
            <a:chOff x="929" y="2239"/>
            <a:chExt cx="1972913" cy="978986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257A84A-2B79-4997-8070-1F3D18AC9987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사각형: 둥근 모서리 4">
              <a:extLst>
                <a:ext uri="{FF2B5EF4-FFF2-40B4-BE49-F238E27FC236}">
                  <a16:creationId xmlns:a16="http://schemas.microsoft.com/office/drawing/2014/main" id="{DA45E73C-9525-4BB2-B9E5-9994BC381C52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err="1"/>
                <a:t>히든</a:t>
              </a:r>
              <a:r>
                <a:rPr lang="ko-KR" altLang="en-US" sz="1600" dirty="0"/>
                <a:t> 보스 </a:t>
              </a:r>
              <a:r>
                <a:rPr lang="en-US" altLang="ko-KR" sz="1600" dirty="0"/>
                <a:t>1 </a:t>
              </a:r>
              <a:r>
                <a:rPr lang="ko-KR" altLang="en-US" sz="1600" dirty="0"/>
                <a:t>처치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/>
                <a:t>&amp;</a:t>
              </a: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err="1"/>
                <a:t>히든</a:t>
              </a:r>
              <a:r>
                <a:rPr lang="ko-KR" altLang="en-US" sz="1600" dirty="0"/>
                <a:t> 스테이지 진입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389354-4095-496F-8BE6-6F970CA19857}"/>
              </a:ext>
            </a:extLst>
          </p:cNvPr>
          <p:cNvGrpSpPr/>
          <p:nvPr/>
        </p:nvGrpSpPr>
        <p:grpSpPr>
          <a:xfrm>
            <a:off x="7524916" y="5201175"/>
            <a:ext cx="1972913" cy="978986"/>
            <a:chOff x="929" y="2239"/>
            <a:chExt cx="1972913" cy="97898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9650B38-68E8-48D4-A654-39DCE9D2F4F2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사각형: 둥근 모서리 4">
              <a:extLst>
                <a:ext uri="{FF2B5EF4-FFF2-40B4-BE49-F238E27FC236}">
                  <a16:creationId xmlns:a16="http://schemas.microsoft.com/office/drawing/2014/main" id="{9AF21AE9-342B-4D2B-B763-2822EA35BA2D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err="1"/>
                <a:t>트루</a:t>
              </a:r>
              <a:r>
                <a:rPr lang="ko-KR" altLang="en-US" sz="1600" dirty="0"/>
                <a:t> 엔딩</a:t>
              </a:r>
              <a:endParaRPr lang="en-US" altLang="ko-KR" sz="16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F42E7B-8E24-4B43-9E89-9BCAAD24035E}"/>
              </a:ext>
            </a:extLst>
          </p:cNvPr>
          <p:cNvSpPr txBox="1"/>
          <p:nvPr/>
        </p:nvSpPr>
        <p:spPr>
          <a:xfrm>
            <a:off x="2060941" y="5248965"/>
            <a:ext cx="28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분기는 저장되지 않음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사망 시 진행상황은 모두 초기화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D1B656-22DC-4FF5-B30B-B6FB1317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7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F529B94-2B01-4BD0-83D8-D769E96B3A68}"/>
              </a:ext>
            </a:extLst>
          </p:cNvPr>
          <p:cNvSpPr/>
          <p:nvPr/>
        </p:nvSpPr>
        <p:spPr>
          <a:xfrm>
            <a:off x="8386194" y="5066951"/>
            <a:ext cx="1832644" cy="3313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카메라 영역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AAEA9B-D5FF-438D-9F12-F44BC984FA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31" y="141651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14:cNvPr>
              <p14:cNvContentPartPr/>
              <p14:nvPr/>
            </p14:nvContentPartPr>
            <p14:xfrm>
              <a:off x="7958283" y="3758162"/>
              <a:ext cx="151200" cy="17280"/>
            </p14:xfrm>
          </p:contentPart>
        </mc:Choice>
        <mc:Fallback xmlns=""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9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7C0EDE-A9E2-4B7A-9DC0-C1D6595E909A}"/>
              </a:ext>
            </a:extLst>
          </p:cNvPr>
          <p:cNvCxnSpPr>
            <a:cxnSpLocks/>
          </p:cNvCxnSpPr>
          <p:nvPr/>
        </p:nvCxnSpPr>
        <p:spPr>
          <a:xfrm>
            <a:off x="6030985" y="5310232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D7BE89-0827-4288-9C35-A00DCDE7B688}"/>
              </a:ext>
            </a:extLst>
          </p:cNvPr>
          <p:cNvCxnSpPr>
            <a:cxnSpLocks/>
          </p:cNvCxnSpPr>
          <p:nvPr/>
        </p:nvCxnSpPr>
        <p:spPr>
          <a:xfrm flipH="1">
            <a:off x="6030982" y="5486401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남자">
            <a:extLst>
              <a:ext uri="{FF2B5EF4-FFF2-40B4-BE49-F238E27FC236}">
                <a16:creationId xmlns:a16="http://schemas.microsoft.com/office/drawing/2014/main" id="{D87CE847-30C6-45E5-99C9-213664E4C2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6502" y="5172862"/>
            <a:ext cx="408963" cy="408963"/>
          </a:xfrm>
          <a:prstGeom prst="rect">
            <a:avLst/>
          </a:prstGeom>
        </p:spPr>
      </p:pic>
      <p:pic>
        <p:nvPicPr>
          <p:cNvPr id="51" name="그래픽 50" descr="상자">
            <a:extLst>
              <a:ext uri="{FF2B5EF4-FFF2-40B4-BE49-F238E27FC236}">
                <a16:creationId xmlns:a16="http://schemas.microsoft.com/office/drawing/2014/main" id="{3956F689-DC18-499F-A772-1B6A5EE7F7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7116" y="4125170"/>
            <a:ext cx="684762" cy="684762"/>
          </a:xfrm>
          <a:prstGeom prst="rect">
            <a:avLst/>
          </a:prstGeom>
        </p:spPr>
      </p:pic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787A20C4-2963-48BF-82BC-A5D8B422E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7" name="순서도: 데이터 6">
            <a:extLst>
              <a:ext uri="{FF2B5EF4-FFF2-40B4-BE49-F238E27FC236}">
                <a16:creationId xmlns:a16="http://schemas.microsoft.com/office/drawing/2014/main" id="{61148209-336A-4DF8-BC0D-1507826FC616}"/>
              </a:ext>
            </a:extLst>
          </p:cNvPr>
          <p:cNvSpPr/>
          <p:nvPr/>
        </p:nvSpPr>
        <p:spPr>
          <a:xfrm>
            <a:off x="7547296" y="5066951"/>
            <a:ext cx="4404221" cy="584561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DD422D9F-77E7-4811-84D4-0845FB3B7A7B}"/>
              </a:ext>
            </a:extLst>
          </p:cNvPr>
          <p:cNvSpPr/>
          <p:nvPr/>
        </p:nvSpPr>
        <p:spPr>
          <a:xfrm>
            <a:off x="2855749" y="2676088"/>
            <a:ext cx="6249799" cy="3925834"/>
          </a:xfrm>
          <a:prstGeom prst="diamond">
            <a:avLst/>
          </a:prstGeom>
          <a:solidFill>
            <a:schemeClr val="accent5">
              <a:alpha val="50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E17041-54A6-4133-A814-E42E9E7926E8}"/>
              </a:ext>
            </a:extLst>
          </p:cNvPr>
          <p:cNvSpPr/>
          <p:nvPr/>
        </p:nvSpPr>
        <p:spPr>
          <a:xfrm>
            <a:off x="4290267" y="4324524"/>
            <a:ext cx="3481431" cy="2147582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DD0F7-5252-4F1A-BF04-CF56CB636A07}"/>
              </a:ext>
            </a:extLst>
          </p:cNvPr>
          <p:cNvSpPr txBox="1"/>
          <p:nvPr/>
        </p:nvSpPr>
        <p:spPr>
          <a:xfrm>
            <a:off x="8398743" y="5046175"/>
            <a:ext cx="20553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 가능한 방의 전체 크기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814B2-C68A-4BBC-87B3-3CD052C2F945}"/>
              </a:ext>
            </a:extLst>
          </p:cNvPr>
          <p:cNvSpPr txBox="1"/>
          <p:nvPr/>
        </p:nvSpPr>
        <p:spPr>
          <a:xfrm>
            <a:off x="1364610" y="5651511"/>
            <a:ext cx="2925657" cy="73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</a:rPr>
              <a:t>실제 플레이어 화면 영역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캐릭터를 기준으로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가로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세로 전체 방 크기의 절반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C429CB-444D-4CF3-A7AD-A96822DC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87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캐릭터 능력치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801371-EDEA-41D3-904D-22C7B5736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8676" y="1397000"/>
          <a:ext cx="8011487" cy="48055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89527">
                  <a:extLst>
                    <a:ext uri="{9D8B030D-6E8A-4147-A177-3AD203B41FA5}">
                      <a16:colId xmlns:a16="http://schemas.microsoft.com/office/drawing/2014/main" val="4157231357"/>
                    </a:ext>
                  </a:extLst>
                </a:gridCol>
                <a:gridCol w="1015068">
                  <a:extLst>
                    <a:ext uri="{9D8B030D-6E8A-4147-A177-3AD203B41FA5}">
                      <a16:colId xmlns:a16="http://schemas.microsoft.com/office/drawing/2014/main" val="2333160385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3667539705"/>
                    </a:ext>
                  </a:extLst>
                </a:gridCol>
                <a:gridCol w="3733101">
                  <a:extLst>
                    <a:ext uri="{9D8B030D-6E8A-4147-A177-3AD203B41FA5}">
                      <a16:colId xmlns:a16="http://schemas.microsoft.com/office/drawing/2014/main" val="2047855585"/>
                    </a:ext>
                  </a:extLst>
                </a:gridCol>
              </a:tblGrid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초기값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상한값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048451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 시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035212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에너지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폭발 공격 사용 시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926965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공격력만큼 적 체력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123384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초당 </a:t>
                      </a:r>
                      <a:r>
                        <a:rPr lang="en-US" altLang="ko-KR" dirty="0"/>
                        <a:t>(x)/10</a:t>
                      </a:r>
                      <a:r>
                        <a:rPr lang="ko-KR" altLang="en-US" dirty="0"/>
                        <a:t>회 기본공격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127702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초당 </a:t>
                      </a:r>
                      <a:r>
                        <a:rPr lang="en-US" altLang="ko-KR" dirty="0"/>
                        <a:t>(x)tile</a:t>
                      </a:r>
                      <a:r>
                        <a:rPr lang="ko-KR" altLang="en-US" dirty="0"/>
                        <a:t>만큼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758028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1tile</a:t>
                      </a:r>
                      <a:r>
                        <a:rPr lang="ko-KR" altLang="en-US" dirty="0"/>
                        <a:t>만큼 기본공격 사거리 증가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841811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잠식 게이지 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에서 시작해서 초당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증가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최대치가 되면 사망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01544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8F969-C035-40C1-AB7E-15BD846C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37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재화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에테르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3F81B-5472-429C-9889-60744D5143A1}"/>
              </a:ext>
            </a:extLst>
          </p:cNvPr>
          <p:cNvSpPr txBox="1"/>
          <p:nvPr/>
        </p:nvSpPr>
        <p:spPr>
          <a:xfrm>
            <a:off x="2184632" y="1937858"/>
            <a:ext cx="74766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망령과 천사의 정신 유지에 필요한 에테르는 </a:t>
            </a:r>
            <a:r>
              <a:rPr lang="ko-KR" altLang="en-US" dirty="0" err="1"/>
              <a:t>데몬의</a:t>
            </a:r>
            <a:r>
              <a:rPr lang="ko-KR" altLang="en-US" dirty="0"/>
              <a:t> 수명을 조금씩 증가시켜 준다</a:t>
            </a:r>
            <a:r>
              <a:rPr lang="en-US" altLang="ko-KR" dirty="0"/>
              <a:t>. </a:t>
            </a:r>
            <a:r>
              <a:rPr lang="ko-KR" altLang="en-US" dirty="0"/>
              <a:t>때문에 에테르는 </a:t>
            </a:r>
            <a:r>
              <a:rPr lang="ko-KR" altLang="en-US" dirty="0" err="1"/>
              <a:t>데몬들과의</a:t>
            </a:r>
            <a:r>
              <a:rPr lang="ko-KR" altLang="en-US" dirty="0"/>
              <a:t> 주요 거래수단으로 사용된다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적을 처치하면 일정 확률로 에테르를 수집할 수 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스테이지마다 </a:t>
            </a:r>
            <a:r>
              <a:rPr lang="ko-KR" altLang="en-US" dirty="0" err="1"/>
              <a:t>데몬의</a:t>
            </a:r>
            <a:r>
              <a:rPr lang="ko-KR" altLang="en-US" dirty="0"/>
              <a:t> 하수인과 에테르를 교환 할 수 있는 </a:t>
            </a:r>
            <a:r>
              <a:rPr lang="en-US" altLang="ko-KR" dirty="0"/>
              <a:t>1</a:t>
            </a:r>
            <a:r>
              <a:rPr lang="ko-KR" altLang="en-US" dirty="0"/>
              <a:t>개의 방이 존재한다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하수인에게 에테르를 바쳐 아이템을 거래하거나 능력치를 상승 시킬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하수인이 거래하는 목록은 항상 바뀐다</a:t>
            </a:r>
            <a:r>
              <a:rPr lang="en-US" altLang="ko-KR" dirty="0"/>
              <a:t>.</a:t>
            </a:r>
          </a:p>
          <a:p>
            <a:pPr algn="just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CA8E6E-13E8-4C0D-B962-5AE3D12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06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아이템 분류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531477E-D87A-493C-BA1B-AC963A8BCD91}"/>
              </a:ext>
            </a:extLst>
          </p:cNvPr>
          <p:cNvGraphicFramePr/>
          <p:nvPr>
            <p:extLst/>
          </p:nvPr>
        </p:nvGraphicFramePr>
        <p:xfrm>
          <a:off x="2343325" y="2340528"/>
          <a:ext cx="7556034" cy="4091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552413-295D-4FE6-BDCD-4A454032F787}"/>
              </a:ext>
            </a:extLst>
          </p:cNvPr>
          <p:cNvSpPr txBox="1"/>
          <p:nvPr/>
        </p:nvSpPr>
        <p:spPr>
          <a:xfrm>
            <a:off x="2343326" y="1558619"/>
            <a:ext cx="746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아이템</a:t>
            </a:r>
            <a:r>
              <a:rPr lang="en-US" altLang="ko-KR" sz="1600" dirty="0"/>
              <a:t>: </a:t>
            </a:r>
            <a:r>
              <a:rPr lang="ko-KR" altLang="en-US" sz="1600" dirty="0"/>
              <a:t>캐릭터가 강해질 수 있는 주요 오브젝트</a:t>
            </a:r>
            <a:r>
              <a:rPr lang="en-US" altLang="ko-KR" sz="1600" dirty="0"/>
              <a:t>. </a:t>
            </a:r>
            <a:r>
              <a:rPr lang="ko-KR" altLang="en-US" sz="1600" dirty="0"/>
              <a:t>스테이지 보스를 처치하거나 상자 오브젝트를 열었을 때 아이템이 </a:t>
            </a:r>
            <a:r>
              <a:rPr lang="en-US" altLang="ko-KR" sz="1600" dirty="0"/>
              <a:t>1</a:t>
            </a:r>
            <a:r>
              <a:rPr lang="ko-KR" altLang="en-US" sz="1600" dirty="0"/>
              <a:t>개씩 출현한다</a:t>
            </a:r>
            <a:r>
              <a:rPr lang="en-US" altLang="ko-KR" sz="1600" dirty="0"/>
              <a:t>.  </a:t>
            </a:r>
            <a:r>
              <a:rPr lang="ko-KR" altLang="en-US" sz="1600" dirty="0"/>
              <a:t>획득하면 아이템 고유의 효과를 얻게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D9660-979F-4804-BC43-791861C2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12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전투 시스템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- 5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가지 공격 분류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9DBC1A5-7B02-4FFE-999B-86C8CFA7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59FA-910D-4210-92C0-5824D74A5A28}"/>
              </a:ext>
            </a:extLst>
          </p:cNvPr>
          <p:cNvSpPr txBox="1"/>
          <p:nvPr/>
        </p:nvSpPr>
        <p:spPr>
          <a:xfrm>
            <a:off x="2063736" y="1485483"/>
            <a:ext cx="8117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전투는 실시간 전투로 진행하며 빠른 전투 템포를 연출하기 위해 기본공격과 스매시 공격의 조합을 사용하고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상황에 유용한 에너지를 사용하는 폭발 공격과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아이템을 통해 얻을 수 있는 액티브 스킬</a:t>
            </a:r>
            <a:r>
              <a:rPr lang="en-US" altLang="ko-KR" sz="1400" dirty="0"/>
              <a:t>, </a:t>
            </a:r>
            <a:r>
              <a:rPr lang="ko-KR" altLang="en-US" sz="1400" dirty="0"/>
              <a:t>위기 상황을 탈출하는 </a:t>
            </a:r>
            <a:r>
              <a:rPr lang="en-US" altLang="ko-KR" sz="1400" dirty="0"/>
              <a:t>EX</a:t>
            </a:r>
            <a:r>
              <a:rPr lang="ko-KR" altLang="en-US" sz="1400" dirty="0" err="1"/>
              <a:t>무브로</a:t>
            </a:r>
            <a:r>
              <a:rPr lang="ko-KR" altLang="en-US" sz="1400" dirty="0"/>
              <a:t> 구성되어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B6B335F-69B4-4F4E-811B-B315A50CCB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24278" y="2224147"/>
          <a:ext cx="8057163" cy="43170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5969">
                  <a:extLst>
                    <a:ext uri="{9D8B030D-6E8A-4147-A177-3AD203B41FA5}">
                      <a16:colId xmlns:a16="http://schemas.microsoft.com/office/drawing/2014/main" val="4213053852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3481448739"/>
                    </a:ext>
                  </a:extLst>
                </a:gridCol>
                <a:gridCol w="3481433">
                  <a:extLst>
                    <a:ext uri="{9D8B030D-6E8A-4147-A177-3AD203B41FA5}">
                      <a16:colId xmlns:a16="http://schemas.microsoft.com/office/drawing/2014/main" val="7480109"/>
                    </a:ext>
                  </a:extLst>
                </a:gridCol>
              </a:tblGrid>
              <a:tr h="4094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공격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49175"/>
                  </a:ext>
                </a:extLst>
              </a:tr>
              <a:tr h="883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기본공격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연타의 콤보로 구성되어 있고 적에게 경직효과를 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콤보를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세트로</a:t>
                      </a:r>
                      <a:r>
                        <a:rPr lang="en-US" altLang="ko-KR" sz="1400" dirty="0"/>
                        <a:t>, 1</a:t>
                      </a:r>
                      <a:r>
                        <a:rPr lang="ko-KR" altLang="en-US" sz="1400" dirty="0"/>
                        <a:t>세트의 모션이 끝나면 약간의 딜레이 적용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742875"/>
                  </a:ext>
                </a:extLst>
              </a:tr>
              <a:tr h="7784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스매시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기본 공격 중 사용하면 다음 기본공격 타이밍에 사용되며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적을 약간 밀어낸다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기본공격의 콤보가 중단되어 모션이 종료됨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413222"/>
                  </a:ext>
                </a:extLst>
              </a:tr>
              <a:tr h="7569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폭발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 기준 </a:t>
                      </a:r>
                      <a:r>
                        <a:rPr lang="en-US" altLang="ko-KR" sz="1400" dirty="0"/>
                        <a:t>(X)</a:t>
                      </a:r>
                      <a:r>
                        <a:rPr lang="ko-KR" altLang="en-US" sz="1400" dirty="0"/>
                        <a:t>타일만큼 피해를 입히며 밀어내는 공격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에너지를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소모하고 닫힌 문을 열거나 오브젝트를 파괴할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431490"/>
                  </a:ext>
                </a:extLst>
              </a:tr>
              <a:tr h="7569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액티브 스킬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아이템으로 얻을 수 있고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개만 장착 가능하다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각기 다른 효과를 가진다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각각 다른 일정 시간의 딜레이가 존재한다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586313"/>
                  </a:ext>
                </a:extLst>
              </a:tr>
              <a:tr h="6603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EX</a:t>
                      </a:r>
                      <a:r>
                        <a:rPr lang="ko-KR" altLang="en-US" sz="1400" b="1" dirty="0" err="1"/>
                        <a:t>무브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캐릭터가 보는 방향으로 </a:t>
                      </a:r>
                      <a:r>
                        <a:rPr lang="en-US" altLang="ko-KR" sz="1400" dirty="0"/>
                        <a:t>4tile</a:t>
                      </a:r>
                      <a:r>
                        <a:rPr lang="ko-KR" altLang="en-US" sz="1400" dirty="0"/>
                        <a:t>을 질주하고 반대로 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공격판정과 짧은 무적시간이 존재한다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딜레이가 존재하고 아이템 획득으로 강화가 가능하다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5969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CC53E6-7326-4684-97EC-57BDF10A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2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189E6E-5715-4C6A-8F76-8D394E62A85A}"/>
              </a:ext>
            </a:extLst>
          </p:cNvPr>
          <p:cNvSpPr/>
          <p:nvPr/>
        </p:nvSpPr>
        <p:spPr>
          <a:xfrm>
            <a:off x="1979888" y="5330051"/>
            <a:ext cx="1912690" cy="623871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05A9564-E2B5-4A3A-AC2E-8E3714C874C1}"/>
              </a:ext>
            </a:extLst>
          </p:cNvPr>
          <p:cNvSpPr/>
          <p:nvPr/>
        </p:nvSpPr>
        <p:spPr>
          <a:xfrm>
            <a:off x="1942054" y="2836112"/>
            <a:ext cx="1943406" cy="1943406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1D15F63F-D517-4156-8D7F-F31C667E6024}"/>
              </a:ext>
            </a:extLst>
          </p:cNvPr>
          <p:cNvSpPr/>
          <p:nvPr/>
        </p:nvSpPr>
        <p:spPr>
          <a:xfrm rot="3388699">
            <a:off x="1868623" y="1438546"/>
            <a:ext cx="2090270" cy="2090270"/>
          </a:xfrm>
          <a:prstGeom prst="pie">
            <a:avLst>
              <a:gd name="adj1" fmla="val 9809345"/>
              <a:gd name="adj2" fmla="val 15968544"/>
            </a:avLst>
          </a:prstGeom>
          <a:solidFill>
            <a:schemeClr val="accent5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전투 시스템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공격분류 상세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9DBC1A5-7B02-4FFE-999B-86C8CFA7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pic>
        <p:nvPicPr>
          <p:cNvPr id="5" name="그래픽 4" descr="표식">
            <a:extLst>
              <a:ext uri="{FF2B5EF4-FFF2-40B4-BE49-F238E27FC236}">
                <a16:creationId xmlns:a16="http://schemas.microsoft.com/office/drawing/2014/main" id="{96E92889-739B-4485-A0D4-FB44F1837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601823" y="2171746"/>
            <a:ext cx="623871" cy="623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A4A1C-18DA-4CC9-A3A9-6D56F92783AF}"/>
              </a:ext>
            </a:extLst>
          </p:cNvPr>
          <p:cNvSpPr txBox="1"/>
          <p:nvPr/>
        </p:nvSpPr>
        <p:spPr>
          <a:xfrm>
            <a:off x="4091032" y="1560352"/>
            <a:ext cx="6283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기본공격</a:t>
            </a:r>
            <a:r>
              <a:rPr lang="en-US" altLang="ko-KR" b="1" dirty="0"/>
              <a:t>, </a:t>
            </a:r>
            <a:r>
              <a:rPr lang="ko-KR" altLang="en-US" b="1" dirty="0"/>
              <a:t>스매시</a:t>
            </a:r>
            <a:endParaRPr lang="en-US" altLang="ko-KR" b="1" dirty="0"/>
          </a:p>
          <a:p>
            <a:r>
              <a:rPr lang="ko-KR" altLang="en-US" dirty="0"/>
              <a:t>전방 </a:t>
            </a:r>
            <a:r>
              <a:rPr lang="en-US" altLang="ko-KR" dirty="0"/>
              <a:t>120</a:t>
            </a:r>
            <a:r>
              <a:rPr lang="ko-KR" altLang="en-US" dirty="0"/>
              <a:t>도의 사거리 능력치 거리에 데미지를 주는 공격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아이템에 따라 수치 변동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6D07C0-B317-4627-A7AB-CF435135E7D2}"/>
              </a:ext>
            </a:extLst>
          </p:cNvPr>
          <p:cNvCxnSpPr>
            <a:cxnSpLocks/>
          </p:cNvCxnSpPr>
          <p:nvPr/>
        </p:nvCxnSpPr>
        <p:spPr>
          <a:xfrm>
            <a:off x="2916572" y="1423040"/>
            <a:ext cx="0" cy="10606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9F6724-B1F3-4E24-AFE6-5216122333C9}"/>
              </a:ext>
            </a:extLst>
          </p:cNvPr>
          <p:cNvSpPr txBox="1"/>
          <p:nvPr/>
        </p:nvSpPr>
        <p:spPr>
          <a:xfrm>
            <a:off x="1736484" y="1806574"/>
            <a:ext cx="1308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캐릭터의 사거리 수치 </a:t>
            </a:r>
            <a:r>
              <a:rPr lang="en-US" altLang="ko-KR" sz="1100" dirty="0"/>
              <a:t>x tile</a:t>
            </a:r>
            <a:endParaRPr lang="ko-KR" altLang="en-US" sz="1100" dirty="0"/>
          </a:p>
        </p:txBody>
      </p:sp>
      <p:pic>
        <p:nvPicPr>
          <p:cNvPr id="21" name="그래픽 20" descr="표식">
            <a:extLst>
              <a:ext uri="{FF2B5EF4-FFF2-40B4-BE49-F238E27FC236}">
                <a16:creationId xmlns:a16="http://schemas.microsoft.com/office/drawing/2014/main" id="{C533077D-1FD4-4C07-9FCD-9D3BEB584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601823" y="3464262"/>
            <a:ext cx="623871" cy="623871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939FB31-14B3-42F4-B718-9571AFBCB5F6}"/>
              </a:ext>
            </a:extLst>
          </p:cNvPr>
          <p:cNvCxnSpPr>
            <a:cxnSpLocks/>
            <a:endCxn id="20" idx="6"/>
          </p:cNvCxnSpPr>
          <p:nvPr/>
        </p:nvCxnSpPr>
        <p:spPr>
          <a:xfrm flipV="1">
            <a:off x="2913758" y="3807815"/>
            <a:ext cx="971703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54BD39-99F0-4B81-BB05-0E202B50FBF0}"/>
              </a:ext>
            </a:extLst>
          </p:cNvPr>
          <p:cNvSpPr txBox="1"/>
          <p:nvPr/>
        </p:nvSpPr>
        <p:spPr>
          <a:xfrm>
            <a:off x="2913758" y="3846970"/>
            <a:ext cx="1308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 tile</a:t>
            </a:r>
            <a:r>
              <a:rPr lang="ko-KR" altLang="en-US" sz="1100" dirty="0"/>
              <a:t>의</a:t>
            </a:r>
            <a:r>
              <a:rPr lang="en-US" altLang="ko-KR" sz="1100" dirty="0"/>
              <a:t> </a:t>
            </a:r>
            <a:r>
              <a:rPr lang="ko-KR" altLang="en-US" sz="1100" dirty="0"/>
              <a:t>원형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AA0724-C2AA-46E4-81BB-73F2CE639EED}"/>
              </a:ext>
            </a:extLst>
          </p:cNvPr>
          <p:cNvSpPr txBox="1"/>
          <p:nvPr/>
        </p:nvSpPr>
        <p:spPr>
          <a:xfrm>
            <a:off x="4091032" y="3346151"/>
            <a:ext cx="6283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폭발공격</a:t>
            </a:r>
            <a:endParaRPr lang="en-US" altLang="ko-KR" b="1" dirty="0"/>
          </a:p>
          <a:p>
            <a:r>
              <a:rPr lang="ko-KR" altLang="en-US" dirty="0"/>
              <a:t>캐릭터를 기준으로 원형범위에 데미지를 주고 밀어내는 공격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아이템에 따라 수치 변동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래픽 29" descr="표식">
            <a:extLst>
              <a:ext uri="{FF2B5EF4-FFF2-40B4-BE49-F238E27FC236}">
                <a16:creationId xmlns:a16="http://schemas.microsoft.com/office/drawing/2014/main" id="{DC2CAFDC-3AE8-453E-938C-7F3CA3BD3E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562965" y="5330051"/>
            <a:ext cx="623871" cy="623871"/>
          </a:xfrm>
          <a:prstGeom prst="rect">
            <a:avLst/>
          </a:prstGeom>
        </p:spPr>
      </p:pic>
      <p:pic>
        <p:nvPicPr>
          <p:cNvPr id="31" name="그래픽 30" descr="표식">
            <a:extLst>
              <a:ext uri="{FF2B5EF4-FFF2-40B4-BE49-F238E27FC236}">
                <a16:creationId xmlns:a16="http://schemas.microsoft.com/office/drawing/2014/main" id="{E4416EB0-34A7-48BA-8F79-3B269EDE1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3601574" y="5333075"/>
            <a:ext cx="623871" cy="6238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4D12AA-8242-4266-8FA1-9208BCFA99F4}"/>
              </a:ext>
            </a:extLst>
          </p:cNvPr>
          <p:cNvSpPr txBox="1"/>
          <p:nvPr/>
        </p:nvSpPr>
        <p:spPr>
          <a:xfrm>
            <a:off x="4222441" y="5131948"/>
            <a:ext cx="6283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</a:t>
            </a:r>
            <a:r>
              <a:rPr lang="ko-KR" altLang="en-US" b="1" dirty="0" err="1"/>
              <a:t>무브</a:t>
            </a:r>
            <a:endParaRPr lang="en-US" altLang="ko-KR" b="1" dirty="0"/>
          </a:p>
          <a:p>
            <a:r>
              <a:rPr lang="ko-KR" altLang="en-US" dirty="0"/>
              <a:t>캐릭터 전방으로 데미지를 주며 질주한 뒤</a:t>
            </a:r>
            <a:r>
              <a:rPr lang="en-US" altLang="ko-KR" dirty="0"/>
              <a:t>, </a:t>
            </a:r>
            <a:r>
              <a:rPr lang="ko-KR" altLang="en-US" dirty="0"/>
              <a:t>돌아보는 공격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아이템에 따라 수치 변동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화살표: 왼쪽으로 구부러짐 33">
            <a:extLst>
              <a:ext uri="{FF2B5EF4-FFF2-40B4-BE49-F238E27FC236}">
                <a16:creationId xmlns:a16="http://schemas.microsoft.com/office/drawing/2014/main" id="{CEFCB62E-B2C1-4072-A71A-9210309D37D6}"/>
              </a:ext>
            </a:extLst>
          </p:cNvPr>
          <p:cNvSpPr/>
          <p:nvPr/>
        </p:nvSpPr>
        <p:spPr>
          <a:xfrm>
            <a:off x="3987613" y="5394121"/>
            <a:ext cx="308932" cy="559800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FBB34D5-F838-4E91-95B3-C93F8227178D}"/>
              </a:ext>
            </a:extLst>
          </p:cNvPr>
          <p:cNvSpPr/>
          <p:nvPr/>
        </p:nvSpPr>
        <p:spPr>
          <a:xfrm>
            <a:off x="2369109" y="5543603"/>
            <a:ext cx="1089297" cy="1967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32BFD80-9704-4A24-9665-D56C3DC16991}"/>
              </a:ext>
            </a:extLst>
          </p:cNvPr>
          <p:cNvCxnSpPr>
            <a:cxnSpLocks/>
          </p:cNvCxnSpPr>
          <p:nvPr/>
        </p:nvCxnSpPr>
        <p:spPr>
          <a:xfrm>
            <a:off x="1979888" y="6292005"/>
            <a:ext cx="19336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A922A2-0A77-41EF-80EB-4C1C29D164F0}"/>
              </a:ext>
            </a:extLst>
          </p:cNvPr>
          <p:cNvSpPr txBox="1"/>
          <p:nvPr/>
        </p:nvSpPr>
        <p:spPr>
          <a:xfrm>
            <a:off x="1982852" y="6331682"/>
            <a:ext cx="178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 tile</a:t>
            </a:r>
            <a:r>
              <a:rPr lang="ko-KR" altLang="en-US" sz="1100" dirty="0"/>
              <a:t>만큼 질주</a:t>
            </a:r>
            <a:r>
              <a:rPr lang="en-US" altLang="ko-KR" sz="1100" dirty="0"/>
              <a:t>,</a:t>
            </a:r>
            <a:r>
              <a:rPr lang="ko-KR" altLang="en-US" sz="1100" dirty="0"/>
              <a:t>무적판정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677F0-2A33-4DBA-BF6A-450182EA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305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전투 시스템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패리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9DBC1A5-7B02-4FFE-999B-86C8CFA7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59FA-910D-4210-92C0-5824D74A5A28}"/>
              </a:ext>
            </a:extLst>
          </p:cNvPr>
          <p:cNvSpPr txBox="1"/>
          <p:nvPr/>
        </p:nvSpPr>
        <p:spPr>
          <a:xfrm>
            <a:off x="2063736" y="1485483"/>
            <a:ext cx="8117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근거리 적을 상대하면서 원거리의 공격을 견제하는 방법</a:t>
            </a:r>
          </a:p>
          <a:p>
            <a:pPr algn="just"/>
            <a:r>
              <a:rPr lang="ko-KR" altLang="en-US" sz="1400" dirty="0"/>
              <a:t>원거리 공격을 하는 적들의 탄환을 기본공격으로 적중시키면 베어낼 수 있는 시스템</a:t>
            </a:r>
          </a:p>
        </p:txBody>
      </p:sp>
      <p:pic>
        <p:nvPicPr>
          <p:cNvPr id="3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2AAF9013-F309-4705-AB42-3BB8E6488B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43" y="2071148"/>
            <a:ext cx="6468282" cy="3591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A0044-97DF-4D9E-8640-5E34C0EB29DD}"/>
              </a:ext>
            </a:extLst>
          </p:cNvPr>
          <p:cNvSpPr txBox="1"/>
          <p:nvPr/>
        </p:nvSpPr>
        <p:spPr>
          <a:xfrm>
            <a:off x="6206875" y="3419060"/>
            <a:ext cx="4269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</a:t>
            </a:r>
            <a:r>
              <a:rPr lang="ko-KR" altLang="en-US" sz="1100" dirty="0"/>
              <a:t>원거리 탄환의 속도는 빠르지 않음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09A37-5787-40DB-98BA-65A9A8B5BF41}"/>
              </a:ext>
            </a:extLst>
          </p:cNvPr>
          <p:cNvSpPr txBox="1"/>
          <p:nvPr/>
        </p:nvSpPr>
        <p:spPr>
          <a:xfrm>
            <a:off x="3288903" y="5639065"/>
            <a:ext cx="6221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</a:t>
            </a:r>
            <a:r>
              <a:rPr lang="ko-KR" altLang="en-US" sz="1100" dirty="0"/>
              <a:t>기본공격 범위에 들어온 탄환만 벨 수 있다</a:t>
            </a:r>
            <a:r>
              <a:rPr lang="en-US" altLang="ko-KR" sz="1100" dirty="0"/>
              <a:t>.(</a:t>
            </a:r>
            <a:r>
              <a:rPr lang="ko-KR" altLang="en-US" sz="1100" dirty="0"/>
              <a:t>사각에서 들어오는 탄환은 다르게 대처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271B84-6FA0-4687-A6BE-6A049A41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81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특징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잠식 시스템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2C9FDF9-7066-4B43-B185-E8B1F90F0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435E3-7FA2-43E4-8401-2F236C1A953C}"/>
              </a:ext>
            </a:extLst>
          </p:cNvPr>
          <p:cNvSpPr txBox="1"/>
          <p:nvPr/>
        </p:nvSpPr>
        <p:spPr>
          <a:xfrm>
            <a:off x="2063736" y="1493999"/>
            <a:ext cx="8142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플레이어는 잠식을 막는 표식이 없어서 지속적으로 심연에 잠식되는 설정을 갖는다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시작 이후 잠식 게이지가 </a:t>
            </a:r>
            <a:r>
              <a:rPr lang="en-US" altLang="ko-KR" dirty="0"/>
              <a:t>0</a:t>
            </a:r>
            <a:r>
              <a:rPr lang="ko-KR" altLang="en-US" dirty="0"/>
              <a:t>에서 초당 </a:t>
            </a:r>
            <a:r>
              <a:rPr lang="en-US" altLang="ko-KR" dirty="0"/>
              <a:t>1</a:t>
            </a:r>
            <a:r>
              <a:rPr lang="ko-KR" altLang="en-US" dirty="0"/>
              <a:t>씩 증가하며</a:t>
            </a:r>
            <a:r>
              <a:rPr lang="en-US" altLang="ko-KR" dirty="0"/>
              <a:t>, </a:t>
            </a:r>
            <a:r>
              <a:rPr lang="ko-KR" altLang="en-US" dirty="0"/>
              <a:t>수치가 최대치가 되면 사망한다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스테이지를 클리어 하면 정화로 인해 수치가 초기화 되고 다음 스테이지 진입까지 감소하지 않는다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아이템을 획득해 최대 수치를 높일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C3E0B529-0561-483D-AB5B-0C79821EB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0826" y="4347596"/>
            <a:ext cx="914400" cy="914400"/>
          </a:xfrm>
          <a:prstGeom prst="rect">
            <a:avLst/>
          </a:prstGeom>
        </p:spPr>
      </p:pic>
      <p:pic>
        <p:nvPicPr>
          <p:cNvPr id="8" name="그래픽 7" descr="시계">
            <a:extLst>
              <a:ext uri="{FF2B5EF4-FFF2-40B4-BE49-F238E27FC236}">
                <a16:creationId xmlns:a16="http://schemas.microsoft.com/office/drawing/2014/main" id="{E8AB2899-51DB-46E0-8181-5BE0E76F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80826" y="343319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464A59-6E97-4DA4-9962-7EF29D328147}"/>
              </a:ext>
            </a:extLst>
          </p:cNvPr>
          <p:cNvSpPr txBox="1"/>
          <p:nvPr/>
        </p:nvSpPr>
        <p:spPr>
          <a:xfrm>
            <a:off x="2522290" y="5377343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잠식되기 전까지 스테이지를 클리어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래픽 12" descr="화살표: 약간 곡선">
            <a:extLst>
              <a:ext uri="{FF2B5EF4-FFF2-40B4-BE49-F238E27FC236}">
                <a16:creationId xmlns:a16="http://schemas.microsoft.com/office/drawing/2014/main" id="{4D045E24-D1BD-4C08-8381-EF211AE471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 flipV="1">
            <a:off x="5580788" y="3524351"/>
            <a:ext cx="1033265" cy="824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AAB8AC-399B-4686-8A54-8E7375601601}"/>
              </a:ext>
            </a:extLst>
          </p:cNvPr>
          <p:cNvSpPr txBox="1"/>
          <p:nvPr/>
        </p:nvSpPr>
        <p:spPr>
          <a:xfrm>
            <a:off x="5128491" y="5377343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아이템을 획득해</a:t>
            </a:r>
            <a:endParaRPr lang="en-US" altLang="ko-KR" dirty="0"/>
          </a:p>
          <a:p>
            <a:pPr algn="ctr"/>
            <a:r>
              <a:rPr lang="ko-KR" altLang="en-US" dirty="0"/>
              <a:t>사망까지의 시간을 늦출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4A772AEC-1D4D-484F-872C-13CA1097E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397" y="4080584"/>
            <a:ext cx="914400" cy="914400"/>
          </a:xfrm>
          <a:prstGeom prst="rect">
            <a:avLst/>
          </a:prstGeom>
        </p:spPr>
      </p:pic>
      <p:pic>
        <p:nvPicPr>
          <p:cNvPr id="18" name="그래픽 17" descr="화환">
            <a:extLst>
              <a:ext uri="{FF2B5EF4-FFF2-40B4-BE49-F238E27FC236}">
                <a16:creationId xmlns:a16="http://schemas.microsoft.com/office/drawing/2014/main" id="{3F77392C-7B90-49D0-B5F9-16C8C6E6D0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86423" y="3630995"/>
            <a:ext cx="1746349" cy="1746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500A0F-3039-496F-854A-5F1E342992F9}"/>
              </a:ext>
            </a:extLst>
          </p:cNvPr>
          <p:cNvSpPr txBox="1"/>
          <p:nvPr/>
        </p:nvSpPr>
        <p:spPr>
          <a:xfrm>
            <a:off x="7643860" y="5365268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스테이지를 클리어 하면 천사의 힘을 흡수해 정화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래픽 16" descr="스톱워치">
            <a:extLst>
              <a:ext uri="{FF2B5EF4-FFF2-40B4-BE49-F238E27FC236}">
                <a16:creationId xmlns:a16="http://schemas.microsoft.com/office/drawing/2014/main" id="{AB425B16-E589-4392-BF78-4E0ACAA461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77970" y="4080584"/>
            <a:ext cx="914400" cy="9144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B8BD34-E04F-43B0-85EF-C70F218B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44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051AF3D-B35C-4203-92ED-B0834F1ED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1" y="-516911"/>
            <a:ext cx="10332462" cy="80502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특징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폭주 시스템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2C9FDF9-7066-4B43-B185-E8B1F90F0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435E3-7FA2-43E4-8401-2F236C1A953C}"/>
              </a:ext>
            </a:extLst>
          </p:cNvPr>
          <p:cNvSpPr txBox="1"/>
          <p:nvPr/>
        </p:nvSpPr>
        <p:spPr>
          <a:xfrm>
            <a:off x="2063736" y="1493998"/>
            <a:ext cx="814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잠식이 지속되어 일정 수치까지 도달하면 폭주 상태가 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폭주하게 되면 기본 능력치가 상승하여 빠른 클리어를 돕는다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아이템을 획득해 폭주까지 도달하는 수치를 앞당길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래픽 4" descr="사이렌">
            <a:extLst>
              <a:ext uri="{FF2B5EF4-FFF2-40B4-BE49-F238E27FC236}">
                <a16:creationId xmlns:a16="http://schemas.microsoft.com/office/drawing/2014/main" id="{596F381F-DBBC-471B-93EF-FEF355216F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1728" y="2896299"/>
            <a:ext cx="914400" cy="914400"/>
          </a:xfrm>
          <a:prstGeom prst="rect">
            <a:avLst/>
          </a:prstGeom>
        </p:spPr>
      </p:pic>
      <p:pic>
        <p:nvPicPr>
          <p:cNvPr id="8" name="그래픽 7" descr="남자">
            <a:extLst>
              <a:ext uri="{FF2B5EF4-FFF2-40B4-BE49-F238E27FC236}">
                <a16:creationId xmlns:a16="http://schemas.microsoft.com/office/drawing/2014/main" id="{33574E5A-A35B-4D91-B4B4-3D92681B11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1728" y="383247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3D094-848F-4637-970D-1A358FBCA207}"/>
              </a:ext>
            </a:extLst>
          </p:cNvPr>
          <p:cNvSpPr txBox="1"/>
          <p:nvPr/>
        </p:nvSpPr>
        <p:spPr>
          <a:xfrm>
            <a:off x="3516385" y="4991450"/>
            <a:ext cx="2525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타임어택이</a:t>
            </a:r>
            <a:r>
              <a:rPr lang="ko-KR" altLang="en-US" dirty="0"/>
              <a:t> 임박했을 때 발동되어</a:t>
            </a:r>
            <a:endParaRPr lang="en-US" altLang="ko-KR" dirty="0"/>
          </a:p>
          <a:p>
            <a:pPr algn="ctr"/>
            <a:r>
              <a:rPr lang="ko-KR" altLang="en-US" dirty="0"/>
              <a:t>긴박감 조성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D8D58-A85B-44EC-B80A-4051FEFCE03A}"/>
              </a:ext>
            </a:extLst>
          </p:cNvPr>
          <p:cNvSpPr txBox="1"/>
          <p:nvPr/>
        </p:nvSpPr>
        <p:spPr>
          <a:xfrm>
            <a:off x="6244226" y="4991450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아이템을 획득해 폭주시간을 늘려 활용하는 플레이도 가능</a:t>
            </a:r>
          </a:p>
        </p:txBody>
      </p:sp>
      <p:pic>
        <p:nvPicPr>
          <p:cNvPr id="14" name="그래픽 13" descr="계기">
            <a:extLst>
              <a:ext uri="{FF2B5EF4-FFF2-40B4-BE49-F238E27FC236}">
                <a16:creationId xmlns:a16="http://schemas.microsoft.com/office/drawing/2014/main" id="{369A4833-D04D-4967-88F8-EE5F0E71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18507" y="3832470"/>
            <a:ext cx="882909" cy="914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DE5F9-61CA-4691-BAEB-9247C2039589}"/>
              </a:ext>
            </a:extLst>
          </p:cNvPr>
          <p:cNvSpPr/>
          <p:nvPr/>
        </p:nvSpPr>
        <p:spPr>
          <a:xfrm>
            <a:off x="6555605" y="3518312"/>
            <a:ext cx="160871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3810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</a:t>
            </a: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6AC4CE42-0020-4177-B707-043AE458FD54}"/>
              </a:ext>
            </a:extLst>
          </p:cNvPr>
          <p:cNvSpPr/>
          <p:nvPr/>
        </p:nvSpPr>
        <p:spPr>
          <a:xfrm>
            <a:off x="7146720" y="3135386"/>
            <a:ext cx="392187" cy="43622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61C763-8729-4AD5-9B36-D68F07B4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4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558E9-4861-46BC-9437-FC799FF8E0C5}"/>
              </a:ext>
            </a:extLst>
          </p:cNvPr>
          <p:cNvSpPr txBox="1"/>
          <p:nvPr/>
        </p:nvSpPr>
        <p:spPr>
          <a:xfrm>
            <a:off x="938546" y="4765239"/>
            <a:ext cx="1031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방송에서 인기있는 게임은 호흡이 빠른 액션 장르나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싸이클이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짧은 게임이 주를 이룸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최근에 시청자 참여형 게임이 생겨나 게임 방송 분야에 적지않은 영향을 주고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533973-5327-414F-95AE-90E7BCE2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8" y="1321005"/>
            <a:ext cx="9677400" cy="2886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2ECA8-207E-40FE-89F5-4D98F5C65D6E}"/>
              </a:ext>
            </a:extLst>
          </p:cNvPr>
          <p:cNvSpPr txBox="1"/>
          <p:nvPr/>
        </p:nvSpPr>
        <p:spPr>
          <a:xfrm>
            <a:off x="888557" y="265928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트위치의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인기 게임 장르</a:t>
            </a:r>
          </a:p>
        </p:txBody>
      </p:sp>
    </p:spTree>
    <p:extLst>
      <p:ext uri="{BB962C8B-B14F-4D97-AF65-F5344CB8AC3E}">
        <p14:creationId xmlns:p14="http://schemas.microsoft.com/office/powerpoint/2010/main" val="1151903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게임 소개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>
            <p:extLst/>
          </p:nvPr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1E015E-5A5E-46F0-93AB-2EF0C2AE3B6D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A9328-EF26-4B2D-8509-85E44A196CCB}"/>
              </a:ext>
            </a:extLst>
          </p:cNvPr>
          <p:cNvSpPr txBox="1"/>
          <p:nvPr/>
        </p:nvSpPr>
        <p:spPr>
          <a:xfrm>
            <a:off x="2161564" y="1711354"/>
            <a:ext cx="78604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1: </a:t>
            </a:r>
            <a:r>
              <a:rPr lang="ko-KR" altLang="en-US" dirty="0" err="1"/>
              <a:t>데드셀</a:t>
            </a:r>
            <a:r>
              <a:rPr lang="ko-KR" altLang="en-US" dirty="0"/>
              <a:t> 게임플레이 유튜브 썸네일 샷 </a:t>
            </a:r>
            <a:r>
              <a:rPr lang="en-US" altLang="ko-KR" dirty="0">
                <a:hlinkClick r:id="rId7"/>
              </a:rPr>
              <a:t>https://www.youtube.com/watch?v=Cv9rMc4alCY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 2: 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ko-KR" altLang="en-US" dirty="0"/>
              <a:t> 더 건전 스크린샷 </a:t>
            </a:r>
            <a:r>
              <a:rPr lang="en-US" altLang="ko-KR" dirty="0"/>
              <a:t>http://m.inven.co.kr/webzine/wznews.php?idx=181929&amp;site=indie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3: </a:t>
            </a:r>
            <a:r>
              <a:rPr lang="ko-KR" altLang="en-US" dirty="0" err="1"/>
              <a:t>다크소울</a:t>
            </a:r>
            <a:r>
              <a:rPr lang="ko-KR" altLang="en-US" dirty="0"/>
              <a:t> </a:t>
            </a:r>
            <a:r>
              <a:rPr lang="en-US" altLang="ko-KR" dirty="0"/>
              <a:t>3 </a:t>
            </a:r>
            <a:r>
              <a:rPr lang="ko-KR" altLang="en-US" dirty="0" err="1"/>
              <a:t>아노르</a:t>
            </a:r>
            <a:r>
              <a:rPr lang="ko-KR" altLang="en-US" dirty="0"/>
              <a:t> 론도 스크린샷 직접 촬영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4: </a:t>
            </a:r>
            <a:r>
              <a:rPr lang="ko-KR" altLang="en-US" dirty="0"/>
              <a:t>자연사진 </a:t>
            </a:r>
            <a:r>
              <a:rPr lang="en-US" altLang="ko-KR" dirty="0"/>
              <a:t>‘</a:t>
            </a:r>
            <a:r>
              <a:rPr lang="ko-KR" altLang="en-US" dirty="0"/>
              <a:t>천둥치는 바다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>
                <a:hlinkClick r:id="rId8"/>
              </a:rPr>
              <a:t>http://www.viralnova.com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 5: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던전엔 파이터 마계</a:t>
            </a:r>
            <a:r>
              <a:rPr lang="en-US" altLang="ko-KR" dirty="0"/>
              <a:t>, </a:t>
            </a:r>
            <a:r>
              <a:rPr lang="ko-KR" altLang="en-US" dirty="0" err="1"/>
              <a:t>하늘성</a:t>
            </a:r>
            <a:r>
              <a:rPr lang="ko-KR" altLang="en-US" dirty="0"/>
              <a:t> 등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6: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7: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컨셉 참고</a:t>
            </a:r>
            <a:r>
              <a:rPr lang="en-US" altLang="ko-KR" dirty="0"/>
              <a:t>: </a:t>
            </a:r>
            <a:r>
              <a:rPr lang="en-US" altLang="ko-KR" dirty="0" err="1"/>
              <a:t>deemo</a:t>
            </a:r>
            <a:r>
              <a:rPr lang="ko-KR" altLang="en-US" dirty="0"/>
              <a:t>의 </a:t>
            </a:r>
            <a:r>
              <a:rPr lang="en-US" altLang="ko-KR" dirty="0" err="1"/>
              <a:t>Cytus</a:t>
            </a:r>
            <a:r>
              <a:rPr lang="en-US" altLang="ko-KR" dirty="0"/>
              <a:t> Selection Vol.1 </a:t>
            </a:r>
            <a:r>
              <a:rPr lang="ko-KR" altLang="en-US" dirty="0"/>
              <a:t>앨범아트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8: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9: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마비노기의 </a:t>
            </a:r>
            <a:r>
              <a:rPr lang="ko-KR" altLang="en-US" dirty="0" err="1"/>
              <a:t>페카던전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10:  </a:t>
            </a:r>
            <a:r>
              <a:rPr lang="ko-KR" altLang="en-US" dirty="0"/>
              <a:t>디아블로 </a:t>
            </a:r>
            <a:r>
              <a:rPr lang="en-US" altLang="ko-KR" dirty="0"/>
              <a:t>3 </a:t>
            </a:r>
            <a:r>
              <a:rPr lang="ko-KR" altLang="en-US" dirty="0"/>
              <a:t>게임플레이 유튜브 썸네일 샷 </a:t>
            </a:r>
            <a:r>
              <a:rPr lang="en-US" altLang="ko-KR" dirty="0">
                <a:hlinkClick r:id="rId9"/>
              </a:rPr>
              <a:t>https://www.youtube.com/watch?v=Ix7mqE1RXDo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11: </a:t>
            </a:r>
            <a:r>
              <a:rPr lang="ko-KR" altLang="en-US" dirty="0" err="1"/>
              <a:t>인벤</a:t>
            </a:r>
            <a:r>
              <a:rPr lang="ko-KR" altLang="en-US" dirty="0"/>
              <a:t> 캐서린 게임플레이 스크린 샷</a:t>
            </a:r>
            <a:endParaRPr lang="en-US" altLang="ko-KR" dirty="0"/>
          </a:p>
          <a:p>
            <a:r>
              <a:rPr lang="en-US" altLang="ko-KR" dirty="0"/>
              <a:t>http://m.inven.co.kr/webzine/wznews.php?idx=36984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284D1-DFF4-4400-961F-ED3E8148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0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09B64-D02F-44DA-B307-CE4BEC0B60CB}"/>
              </a:ext>
            </a:extLst>
          </p:cNvPr>
          <p:cNvSpPr txBox="1"/>
          <p:nvPr/>
        </p:nvSpPr>
        <p:spPr>
          <a:xfrm>
            <a:off x="4553117" y="4341604"/>
            <a:ext cx="2463567" cy="83099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Enter the </a:t>
            </a:r>
            <a:r>
              <a:rPr lang="en-US" altLang="ko-KR" sz="2000" dirty="0" err="1"/>
              <a:t>gungeon</a:t>
            </a:r>
            <a:endParaRPr lang="en-US" altLang="ko-KR" sz="2000" dirty="0"/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탑뷰</a:t>
            </a:r>
            <a:endParaRPr lang="en-US" altLang="ko-KR" sz="1400" dirty="0"/>
          </a:p>
          <a:p>
            <a:r>
              <a:rPr lang="ko-KR" altLang="en-US" sz="1400" dirty="0"/>
              <a:t>던전 탐색형 액션게임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51116-B7D9-4138-95C3-1A56A832EA2D}"/>
              </a:ext>
            </a:extLst>
          </p:cNvPr>
          <p:cNvSpPr txBox="1"/>
          <p:nvPr/>
        </p:nvSpPr>
        <p:spPr>
          <a:xfrm>
            <a:off x="5112229" y="1557579"/>
            <a:ext cx="1593908" cy="1046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Dead Cells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사이드뷰</a:t>
            </a:r>
            <a:endParaRPr lang="en-US" altLang="ko-KR" sz="1400" dirty="0"/>
          </a:p>
          <a:p>
            <a:r>
              <a:rPr lang="ko-KR" altLang="en-US" sz="1400" dirty="0"/>
              <a:t>던전 탐색형</a:t>
            </a:r>
            <a:endParaRPr lang="en-US" altLang="ko-KR" sz="1400" dirty="0"/>
          </a:p>
          <a:p>
            <a:r>
              <a:rPr lang="ko-KR" altLang="en-US" sz="1400" dirty="0"/>
              <a:t>액션게임</a:t>
            </a:r>
          </a:p>
        </p:txBody>
      </p:sp>
      <p:pic>
        <p:nvPicPr>
          <p:cNvPr id="8" name="그림 7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D26952E2-AB29-4E75-A150-FEF1091E38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3" y="1267899"/>
            <a:ext cx="4651580" cy="2616513"/>
          </a:xfrm>
          <a:prstGeom prst="rect">
            <a:avLst/>
          </a:prstGeom>
        </p:spPr>
      </p:pic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D3E7EC6F-1CB2-4F00-92D1-75E8EE4D4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46" y="2458778"/>
            <a:ext cx="4990481" cy="2802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75D93-91AD-4683-9D3A-9DCCA6F4001A}"/>
              </a:ext>
            </a:extLst>
          </p:cNvPr>
          <p:cNvSpPr txBox="1"/>
          <p:nvPr/>
        </p:nvSpPr>
        <p:spPr>
          <a:xfrm>
            <a:off x="1855583" y="5409214"/>
            <a:ext cx="848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액션성이 강조되는 던전 탐색형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아이템을 수집하며 성장해 나가는 재미와 클리어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했을때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쾌감을 줄 수 있는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9B99A-9C98-49B7-B72B-4FE0ECB8D53B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33067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EC60-31B3-4260-A895-723A687EB114}"/>
              </a:ext>
            </a:extLst>
          </p:cNvPr>
          <p:cNvSpPr txBox="1"/>
          <p:nvPr/>
        </p:nvSpPr>
        <p:spPr>
          <a:xfrm>
            <a:off x="1879134" y="1243577"/>
            <a:ext cx="843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시청자의 채팅 기록을 읽어 투표하는 방식으로 플레이어의 능력 부여 및 스토리 분기 선택 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시청자가 참여할 수 있는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6" name="그림 5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C171DC81-4CE7-4E0E-B14F-16FF4B4C6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22" y="3287788"/>
            <a:ext cx="4051883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945AC-5204-4071-A6F7-4994628AA4CC}"/>
              </a:ext>
            </a:extLst>
          </p:cNvPr>
          <p:cNvSpPr txBox="1"/>
          <p:nvPr/>
        </p:nvSpPr>
        <p:spPr>
          <a:xfrm>
            <a:off x="955722" y="5878966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대표적인 쿼터 뷰 핵 앤 슬래시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디아블로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 시리즈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28DD-A785-4853-9F42-5473DCF5E8E4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4F6FD6-E2FD-4128-9EC0-7DF5180678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52" y="3312711"/>
            <a:ext cx="4214073" cy="2370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B61DB5-F531-44BA-A889-D829C0C90FA9}"/>
              </a:ext>
            </a:extLst>
          </p:cNvPr>
          <p:cNvSpPr txBox="1"/>
          <p:nvPr/>
        </p:nvSpPr>
        <p:spPr>
          <a:xfrm>
            <a:off x="5400852" y="5903889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시청자 참여형 게임 </a:t>
            </a:r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</a:rPr>
              <a:t>초이스 챔버＂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11186-1F3D-48EA-BCEF-95C74DD71AF5}"/>
              </a:ext>
            </a:extLst>
          </p:cNvPr>
          <p:cNvSpPr txBox="1"/>
          <p:nvPr/>
        </p:nvSpPr>
        <p:spPr>
          <a:xfrm>
            <a:off x="9845982" y="3287788"/>
            <a:ext cx="2243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Choice Chamber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Cluster Truck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(2016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28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Issac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on Twitch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26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Domina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Hand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of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Fate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11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6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세부 기획 컨셉</a:t>
            </a:r>
          </a:p>
        </p:txBody>
      </p:sp>
      <p:pic>
        <p:nvPicPr>
          <p:cNvPr id="9" name="그림 8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3E62D31C-0EF2-43B3-B4DE-11243DCE2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6" y="1273617"/>
            <a:ext cx="4792795" cy="5318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47F1D8-649E-40C2-9CEA-4A35B2605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45" y="1273617"/>
            <a:ext cx="3130514" cy="53239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A429D6-D4BA-4FB0-9B50-210625877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0" y="1055076"/>
            <a:ext cx="3925832" cy="1645923"/>
          </a:xfrm>
          <a:prstGeom prst="rect">
            <a:avLst/>
          </a:prstGeom>
        </p:spPr>
      </p:pic>
      <p:pic>
        <p:nvPicPr>
          <p:cNvPr id="1026" name="Picture 2" descr="https://cdn.discordapp.com/attachments/369084091536113667/387259746526167040/raphael_concept2.png">
            <a:extLst>
              <a:ext uri="{FF2B5EF4-FFF2-40B4-BE49-F238E27FC236}">
                <a16:creationId xmlns:a16="http://schemas.microsoft.com/office/drawing/2014/main" id="{4C065952-076B-4435-8769-3C41F023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2" y="2639944"/>
            <a:ext cx="3708780" cy="39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6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E3A9D-6A7F-4262-9FA1-0C0F51DC9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282629"/>
            <a:ext cx="7382312" cy="521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BB509-9610-434F-A557-B7F72ABAD70C}"/>
              </a:ext>
            </a:extLst>
          </p:cNvPr>
          <p:cNvSpPr txBox="1"/>
          <p:nvPr/>
        </p:nvSpPr>
        <p:spPr>
          <a:xfrm>
            <a:off x="8191034" y="2575059"/>
            <a:ext cx="3294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피격범위를 </a:t>
            </a:r>
            <a:r>
              <a:rPr lang="en-US" altLang="ko-KR" sz="1600" dirty="0">
                <a:solidFill>
                  <a:schemeClr val="bg1"/>
                </a:solidFill>
              </a:rPr>
              <a:t>1tile</a:t>
            </a:r>
            <a:r>
              <a:rPr lang="ko-KR" altLang="en-US" sz="1600" dirty="0">
                <a:solidFill>
                  <a:schemeClr val="bg1"/>
                </a:solidFill>
              </a:rPr>
              <a:t>로 잡고 </a:t>
            </a:r>
            <a:r>
              <a:rPr lang="en-US" altLang="ko-KR" sz="1600" dirty="0">
                <a:solidFill>
                  <a:schemeClr val="bg1"/>
                </a:solidFill>
              </a:rPr>
              <a:t>X,Y20tile</a:t>
            </a:r>
            <a:r>
              <a:rPr lang="ko-KR" altLang="en-US" sz="1600" dirty="0">
                <a:solidFill>
                  <a:schemeClr val="bg1"/>
                </a:solidFill>
              </a:rPr>
              <a:t>의 크기를 한 방</a:t>
            </a:r>
            <a:r>
              <a:rPr lang="en-US" altLang="ko-KR" sz="1600" dirty="0">
                <a:solidFill>
                  <a:schemeClr val="bg1"/>
                </a:solidFill>
              </a:rPr>
              <a:t>(room)</a:t>
            </a:r>
            <a:r>
              <a:rPr lang="ko-KR" altLang="en-US" sz="1600" dirty="0">
                <a:solidFill>
                  <a:schemeClr val="bg1"/>
                </a:solidFill>
              </a:rPr>
              <a:t>으로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다른 방에 드나들 수 있는  최대 문의 개수는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방이 이어지지 않는 벽에는 문을 두지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14:cNvPr>
              <p14:cNvContentPartPr/>
              <p14:nvPr/>
            </p14:nvContentPartPr>
            <p14:xfrm>
              <a:off x="6104316" y="3736701"/>
              <a:ext cx="151200" cy="17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337" y="3727701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99C373-9DF2-4FA5-93FF-4AC082081FD5}"/>
              </a:ext>
            </a:extLst>
          </p:cNvPr>
          <p:cNvCxnSpPr>
            <a:cxnSpLocks/>
          </p:cNvCxnSpPr>
          <p:nvPr/>
        </p:nvCxnSpPr>
        <p:spPr>
          <a:xfrm>
            <a:off x="4000172" y="2780607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6799E3-D810-4B31-B555-614FED927AFD}"/>
              </a:ext>
            </a:extLst>
          </p:cNvPr>
          <p:cNvCxnSpPr>
            <a:cxnSpLocks/>
          </p:cNvCxnSpPr>
          <p:nvPr/>
        </p:nvCxnSpPr>
        <p:spPr>
          <a:xfrm>
            <a:off x="4177017" y="5288770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E5C374-68BF-4D40-AC61-AD4B1C7E9E84}"/>
              </a:ext>
            </a:extLst>
          </p:cNvPr>
          <p:cNvCxnSpPr>
            <a:cxnSpLocks/>
          </p:cNvCxnSpPr>
          <p:nvPr/>
        </p:nvCxnSpPr>
        <p:spPr>
          <a:xfrm flipH="1">
            <a:off x="4177015" y="5464939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F44311F6-37B8-4C34-B551-AF9953DD9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534" y="5151400"/>
            <a:ext cx="408963" cy="40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25A14-1494-40B1-BA1F-67182D8CE1E4}"/>
              </a:ext>
            </a:extLst>
          </p:cNvPr>
          <p:cNvSpPr txBox="1"/>
          <p:nvPr/>
        </p:nvSpPr>
        <p:spPr>
          <a:xfrm>
            <a:off x="3360945" y="5636276"/>
            <a:ext cx="2396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 = 1.5m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2DFF6-B4A0-4319-95DE-A6336774C72A}"/>
              </a:ext>
            </a:extLst>
          </p:cNvPr>
          <p:cNvSpPr txBox="1"/>
          <p:nvPr/>
        </p:nvSpPr>
        <p:spPr>
          <a:xfrm>
            <a:off x="4861777" y="3515878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2C1D-5665-4CE6-A885-BC183A56C498}"/>
              </a:ext>
            </a:extLst>
          </p:cNvPr>
          <p:cNvSpPr txBox="1"/>
          <p:nvPr/>
        </p:nvSpPr>
        <p:spPr>
          <a:xfrm>
            <a:off x="3184668" y="4344241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0036CC7D-8975-473E-9D03-D0017D34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385" y="3659479"/>
            <a:ext cx="684762" cy="68476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6D26-38DE-495F-88D7-A26C5DA9A24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3882766" y="4178989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EBE3FB7-6737-4582-863C-ED3842545302}"/>
              </a:ext>
            </a:extLst>
          </p:cNvPr>
          <p:cNvSpPr/>
          <p:nvPr/>
        </p:nvSpPr>
        <p:spPr>
          <a:xfrm rot="13618683">
            <a:off x="5546777" y="2904214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8496416C-A04D-48B8-95B9-3D5D5894D7CC}"/>
              </a:ext>
            </a:extLst>
          </p:cNvPr>
          <p:cNvSpPr/>
          <p:nvPr/>
        </p:nvSpPr>
        <p:spPr>
          <a:xfrm rot="7523805">
            <a:off x="2463689" y="299967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FEA0FC3-0903-4FBE-9122-39292AE3C384}"/>
              </a:ext>
            </a:extLst>
          </p:cNvPr>
          <p:cNvSpPr/>
          <p:nvPr/>
        </p:nvSpPr>
        <p:spPr>
          <a:xfrm rot="7523805">
            <a:off x="5606723" y="523495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FF1DF922-3AFD-4FB1-B587-B44663D35EFC}"/>
              </a:ext>
            </a:extLst>
          </p:cNvPr>
          <p:cNvSpPr/>
          <p:nvPr/>
        </p:nvSpPr>
        <p:spPr>
          <a:xfrm rot="13850464">
            <a:off x="2386086" y="519561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D7E2C3-696B-4B6F-AB6B-E89A2D530BD8}"/>
              </a:ext>
            </a:extLst>
          </p:cNvPr>
          <p:cNvCxnSpPr>
            <a:cxnSpLocks/>
          </p:cNvCxnSpPr>
          <p:nvPr/>
        </p:nvCxnSpPr>
        <p:spPr>
          <a:xfrm flipH="1">
            <a:off x="1322589" y="3241106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E850A4-FC6D-4836-98C2-AE48DE53D167}"/>
              </a:ext>
            </a:extLst>
          </p:cNvPr>
          <p:cNvSpPr txBox="1"/>
          <p:nvPr/>
        </p:nvSpPr>
        <p:spPr>
          <a:xfrm>
            <a:off x="557379" y="4437423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5tile </a:t>
            </a:r>
            <a:r>
              <a:rPr lang="ko-KR" altLang="en-US" sz="1400" dirty="0"/>
              <a:t>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31D96F-88B5-4562-AEF0-ADEDFFB84FB7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D59D36-212A-410D-88F1-C09C512838A1}"/>
              </a:ext>
            </a:extLst>
          </p:cNvPr>
          <p:cNvSpPr/>
          <p:nvPr/>
        </p:nvSpPr>
        <p:spPr>
          <a:xfrm>
            <a:off x="8475093" y="1423288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25222518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781</TotalTime>
  <Words>3107</Words>
  <Application>Microsoft Office PowerPoint</Application>
  <PresentationFormat>와이드스크린</PresentationFormat>
  <Paragraphs>741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기획 컨셉</vt:lpstr>
      <vt:lpstr>기획 컨셉</vt:lpstr>
      <vt:lpstr>게임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소개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윤정훈</cp:lastModifiedBy>
  <cp:revision>79</cp:revision>
  <dcterms:created xsi:type="dcterms:W3CDTF">2016-03-12T15:04:52Z</dcterms:created>
  <dcterms:modified xsi:type="dcterms:W3CDTF">2017-12-16T08:00:38Z</dcterms:modified>
</cp:coreProperties>
</file>